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0"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8288000" cy="10287000"/>
  <p:notesSz cx="6858000" cy="9144000"/>
  <p:embeddedFontLst>
    <p:embeddedFont>
      <p:font typeface="Alyssum" panose="020B0604020202020204" charset="-94"/>
      <p:regular r:id="rId27"/>
    </p:embeddedFont>
    <p:embeddedFont>
      <p:font typeface="Calibri" panose="020F0502020204030204" pitchFamily="34" charset="0"/>
      <p:regular r:id="rId28"/>
      <p:bold r:id="rId29"/>
      <p:italic r:id="rId30"/>
      <p:boldItalic r:id="rId31"/>
    </p:embeddedFont>
    <p:embeddedFont>
      <p:font typeface="DejaVu Serif Bold" panose="020B0604020202020204" charset="0"/>
      <p:regular r:id="rId32"/>
    </p:embeddedFont>
    <p:embeddedFont>
      <p:font typeface="Now" panose="020B0604020202020204" charset="-94"/>
      <p:regular r:id="rId33"/>
    </p:embeddedFont>
    <p:embeddedFont>
      <p:font typeface="Now Bold" panose="020B0604020202020204" charset="-9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2" d="100"/>
          <a:sy n="62" d="100"/>
        </p:scale>
        <p:origin x="27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fa can çolak" userId="b17b53ac26778594" providerId="LiveId" clId="{F5658813-A9B1-4D72-BD98-58E677BD634D}"/>
    <pc:docChg chg="undo custSel addSld modSld">
      <pc:chgData name="safa can çolak" userId="b17b53ac26778594" providerId="LiveId" clId="{F5658813-A9B1-4D72-BD98-58E677BD634D}" dt="2023-10-11T16:50:58.353" v="148" actId="113"/>
      <pc:docMkLst>
        <pc:docMk/>
      </pc:docMkLst>
      <pc:sldChg chg="delSp modSp mod">
        <pc:chgData name="safa can çolak" userId="b17b53ac26778594" providerId="LiveId" clId="{F5658813-A9B1-4D72-BD98-58E677BD634D}" dt="2023-10-11T16:36:34.117" v="7" actId="1076"/>
        <pc:sldMkLst>
          <pc:docMk/>
          <pc:sldMk cId="0" sldId="261"/>
        </pc:sldMkLst>
        <pc:spChg chg="mod">
          <ac:chgData name="safa can çolak" userId="b17b53ac26778594" providerId="LiveId" clId="{F5658813-A9B1-4D72-BD98-58E677BD634D}" dt="2023-10-11T16:36:24.613" v="5" actId="1076"/>
          <ac:spMkLst>
            <pc:docMk/>
            <pc:sldMk cId="0" sldId="261"/>
            <ac:spMk id="2" creationId="{00000000-0000-0000-0000-000000000000}"/>
          </ac:spMkLst>
        </pc:spChg>
        <pc:spChg chg="del mod topLvl">
          <ac:chgData name="safa can çolak" userId="b17b53ac26778594" providerId="LiveId" clId="{F5658813-A9B1-4D72-BD98-58E677BD634D}" dt="2023-10-11T16:36:20.273" v="4" actId="21"/>
          <ac:spMkLst>
            <pc:docMk/>
            <pc:sldMk cId="0" sldId="261"/>
            <ac:spMk id="7" creationId="{00000000-0000-0000-0000-000000000000}"/>
          </ac:spMkLst>
        </pc:spChg>
        <pc:spChg chg="mod topLvl">
          <ac:chgData name="safa can çolak" userId="b17b53ac26778594" providerId="LiveId" clId="{F5658813-A9B1-4D72-BD98-58E677BD634D}" dt="2023-10-11T16:36:34.117" v="7" actId="1076"/>
          <ac:spMkLst>
            <pc:docMk/>
            <pc:sldMk cId="0" sldId="261"/>
            <ac:spMk id="8" creationId="{00000000-0000-0000-0000-000000000000}"/>
          </ac:spMkLst>
        </pc:spChg>
        <pc:spChg chg="mod">
          <ac:chgData name="safa can çolak" userId="b17b53ac26778594" providerId="LiveId" clId="{F5658813-A9B1-4D72-BD98-58E677BD634D}" dt="2023-10-11T16:36:29.102" v="6" actId="1076"/>
          <ac:spMkLst>
            <pc:docMk/>
            <pc:sldMk cId="0" sldId="261"/>
            <ac:spMk id="9" creationId="{00000000-0000-0000-0000-000000000000}"/>
          </ac:spMkLst>
        </pc:spChg>
        <pc:grpChg chg="del">
          <ac:chgData name="safa can çolak" userId="b17b53ac26778594" providerId="LiveId" clId="{F5658813-A9B1-4D72-BD98-58E677BD634D}" dt="2023-10-11T16:36:20.273" v="4" actId="21"/>
          <ac:grpSpMkLst>
            <pc:docMk/>
            <pc:sldMk cId="0" sldId="261"/>
            <ac:grpSpMk id="6" creationId="{00000000-0000-0000-0000-000000000000}"/>
          </ac:grpSpMkLst>
        </pc:grpChg>
      </pc:sldChg>
      <pc:sldChg chg="addSp delSp modSp new mod modClrScheme chgLayout">
        <pc:chgData name="safa can çolak" userId="b17b53ac26778594" providerId="LiveId" clId="{F5658813-A9B1-4D72-BD98-58E677BD634D}" dt="2023-10-11T16:50:58.353" v="148" actId="113"/>
        <pc:sldMkLst>
          <pc:docMk/>
          <pc:sldMk cId="733858936" sldId="280"/>
        </pc:sldMkLst>
        <pc:spChg chg="add mod ord">
          <ac:chgData name="safa can çolak" userId="b17b53ac26778594" providerId="LiveId" clId="{F5658813-A9B1-4D72-BD98-58E677BD634D}" dt="2023-10-11T16:50:58.353" v="148" actId="113"/>
          <ac:spMkLst>
            <pc:docMk/>
            <pc:sldMk cId="733858936" sldId="280"/>
            <ac:spMk id="10" creationId="{D37414FF-AF21-A917-9A11-FB13B990CCBA}"/>
          </ac:spMkLst>
        </pc:spChg>
        <pc:spChg chg="add del mod ord">
          <ac:chgData name="safa can çolak" userId="b17b53ac26778594" providerId="LiveId" clId="{F5658813-A9B1-4D72-BD98-58E677BD634D}" dt="2023-10-11T16:50:37.840" v="142" actId="21"/>
          <ac:spMkLst>
            <pc:docMk/>
            <pc:sldMk cId="733858936" sldId="280"/>
            <ac:spMk id="11" creationId="{7962DD1E-8D88-4670-6D1E-01282D1A5D29}"/>
          </ac:spMkLst>
        </pc:spChg>
        <pc:picChg chg="add del mod">
          <ac:chgData name="safa can çolak" userId="b17b53ac26778594" providerId="LiveId" clId="{F5658813-A9B1-4D72-BD98-58E677BD634D}" dt="2023-10-11T16:48:44.591" v="34" actId="478"/>
          <ac:picMkLst>
            <pc:docMk/>
            <pc:sldMk cId="733858936" sldId="280"/>
            <ac:picMk id="3" creationId="{3F2984A5-7EC5-BC4F-CBB8-995D45000E89}"/>
          </ac:picMkLst>
        </pc:picChg>
        <pc:picChg chg="add del mod">
          <ac:chgData name="safa can çolak" userId="b17b53ac26778594" providerId="LiveId" clId="{F5658813-A9B1-4D72-BD98-58E677BD634D}" dt="2023-10-11T16:48:44.591" v="34" actId="478"/>
          <ac:picMkLst>
            <pc:docMk/>
            <pc:sldMk cId="733858936" sldId="280"/>
            <ac:picMk id="5" creationId="{BBA63DBB-C111-EA98-ED0D-F6CB20DE0985}"/>
          </ac:picMkLst>
        </pc:picChg>
        <pc:picChg chg="add mod">
          <ac:chgData name="safa can çolak" userId="b17b53ac26778594" providerId="LiveId" clId="{F5658813-A9B1-4D72-BD98-58E677BD634D}" dt="2023-10-11T16:50:41.846" v="145" actId="1076"/>
          <ac:picMkLst>
            <pc:docMk/>
            <pc:sldMk cId="733858936" sldId="280"/>
            <ac:picMk id="7" creationId="{8976F283-10A7-100E-A4A4-2271C46CDD7A}"/>
          </ac:picMkLst>
        </pc:picChg>
        <pc:picChg chg="add mod">
          <ac:chgData name="safa can çolak" userId="b17b53ac26778594" providerId="LiveId" clId="{F5658813-A9B1-4D72-BD98-58E677BD634D}" dt="2023-10-11T16:50:44.422" v="146" actId="1076"/>
          <ac:picMkLst>
            <pc:docMk/>
            <pc:sldMk cId="733858936" sldId="280"/>
            <ac:picMk id="9" creationId="{4A824FC3-9CE7-6155-0623-35A3F066F8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0.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C52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6604" y="3223515"/>
            <a:ext cx="1374879" cy="1374879"/>
            <a:chOff x="0" y="0"/>
            <a:chExt cx="14400530" cy="14400530"/>
          </a:xfrm>
        </p:grpSpPr>
        <p:sp>
          <p:nvSpPr>
            <p:cNvPr id="3" name="Freeform 3"/>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ECECED"/>
            </a:solidFill>
          </p:spPr>
          <p:txBody>
            <a:bodyPr/>
            <a:lstStyle/>
            <a:p>
              <a:endParaRPr lang="tr-TR"/>
            </a:p>
          </p:txBody>
        </p:sp>
      </p:grpSp>
      <p:grpSp>
        <p:nvGrpSpPr>
          <p:cNvPr id="4" name="Group 4"/>
          <p:cNvGrpSpPr>
            <a:grpSpLocks noChangeAspect="1"/>
          </p:cNvGrpSpPr>
          <p:nvPr/>
        </p:nvGrpSpPr>
        <p:grpSpPr>
          <a:xfrm>
            <a:off x="13515155" y="2664050"/>
            <a:ext cx="4266552" cy="4266535"/>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txBody>
            <a:bodyPr/>
            <a:lstStyle/>
            <a:p>
              <a:endParaRPr lang="tr-TR"/>
            </a:p>
          </p:txBody>
        </p:sp>
      </p:grpSp>
      <p:grpSp>
        <p:nvGrpSpPr>
          <p:cNvPr id="6" name="Group 6"/>
          <p:cNvGrpSpPr>
            <a:grpSpLocks noChangeAspect="1"/>
          </p:cNvGrpSpPr>
          <p:nvPr/>
        </p:nvGrpSpPr>
        <p:grpSpPr>
          <a:xfrm>
            <a:off x="9547347" y="4797317"/>
            <a:ext cx="5489705" cy="5489683"/>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tr-TR"/>
            </a:p>
          </p:txBody>
        </p:sp>
      </p:grpSp>
      <p:sp>
        <p:nvSpPr>
          <p:cNvPr id="8" name="Freeform 8"/>
          <p:cNvSpPr/>
          <p:nvPr/>
        </p:nvSpPr>
        <p:spPr>
          <a:xfrm>
            <a:off x="0" y="0"/>
            <a:ext cx="1263358" cy="1471160"/>
          </a:xfrm>
          <a:custGeom>
            <a:avLst/>
            <a:gdLst/>
            <a:ahLst/>
            <a:cxnLst/>
            <a:rect l="l" t="t" r="r" b="b"/>
            <a:pathLst>
              <a:path w="1263358" h="1471160">
                <a:moveTo>
                  <a:pt x="0" y="0"/>
                </a:moveTo>
                <a:lnTo>
                  <a:pt x="1263358" y="0"/>
                </a:lnTo>
                <a:lnTo>
                  <a:pt x="1263358" y="1471160"/>
                </a:lnTo>
                <a:lnTo>
                  <a:pt x="0" y="1471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9" name="Group 9"/>
          <p:cNvGrpSpPr/>
          <p:nvPr/>
        </p:nvGrpSpPr>
        <p:grpSpPr>
          <a:xfrm>
            <a:off x="16238657" y="8113096"/>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grpSp>
        <p:nvGrpSpPr>
          <p:cNvPr id="12" name="Group 12"/>
          <p:cNvGrpSpPr/>
          <p:nvPr/>
        </p:nvGrpSpPr>
        <p:grpSpPr>
          <a:xfrm>
            <a:off x="931634" y="4427889"/>
            <a:ext cx="8452292" cy="5414559"/>
            <a:chOff x="0" y="0"/>
            <a:chExt cx="1855310" cy="1188516"/>
          </a:xfrm>
        </p:grpSpPr>
        <p:sp>
          <p:nvSpPr>
            <p:cNvPr id="13" name="Freeform 13"/>
            <p:cNvSpPr/>
            <p:nvPr/>
          </p:nvSpPr>
          <p:spPr>
            <a:xfrm>
              <a:off x="0" y="0"/>
              <a:ext cx="1855310" cy="1188516"/>
            </a:xfrm>
            <a:custGeom>
              <a:avLst/>
              <a:gdLst/>
              <a:ahLst/>
              <a:cxnLst/>
              <a:rect l="l" t="t" r="r" b="b"/>
              <a:pathLst>
                <a:path w="1855310" h="1188516">
                  <a:moveTo>
                    <a:pt x="1855310" y="0"/>
                  </a:moveTo>
                  <a:lnTo>
                    <a:pt x="0" y="0"/>
                  </a:lnTo>
                  <a:lnTo>
                    <a:pt x="0" y="1000556"/>
                  </a:lnTo>
                  <a:lnTo>
                    <a:pt x="157480" y="1000556"/>
                  </a:lnTo>
                  <a:lnTo>
                    <a:pt x="157480" y="1188516"/>
                  </a:lnTo>
                  <a:lnTo>
                    <a:pt x="463550" y="1000556"/>
                  </a:lnTo>
                  <a:lnTo>
                    <a:pt x="1855310" y="1000556"/>
                  </a:lnTo>
                  <a:lnTo>
                    <a:pt x="1855310" y="0"/>
                  </a:lnTo>
                  <a:close/>
                </a:path>
              </a:pathLst>
            </a:custGeom>
            <a:solidFill>
              <a:srgbClr val="9803A4"/>
            </a:solidFill>
          </p:spPr>
          <p:txBody>
            <a:bodyPr/>
            <a:lstStyle/>
            <a:p>
              <a:endParaRPr lang="tr-TR"/>
            </a:p>
          </p:txBody>
        </p:sp>
        <p:sp>
          <p:nvSpPr>
            <p:cNvPr id="14" name="TextBox 14"/>
            <p:cNvSpPr txBox="1"/>
            <p:nvPr/>
          </p:nvSpPr>
          <p:spPr>
            <a:xfrm>
              <a:off x="0" y="-38100"/>
              <a:ext cx="812800" cy="660400"/>
            </a:xfrm>
            <a:prstGeom prst="rect">
              <a:avLst/>
            </a:prstGeom>
          </p:spPr>
          <p:txBody>
            <a:bodyPr lIns="50800" tIns="50800" rIns="50800" bIns="50800" rtlCol="0" anchor="ctr"/>
            <a:lstStyle/>
            <a:p>
              <a:pPr algn="ctr">
                <a:lnSpc>
                  <a:spcPts val="2884"/>
                </a:lnSpc>
              </a:pPr>
              <a:endParaRPr/>
            </a:p>
          </p:txBody>
        </p:sp>
      </p:grpSp>
      <p:sp>
        <p:nvSpPr>
          <p:cNvPr id="15" name="TextBox 15"/>
          <p:cNvSpPr txBox="1"/>
          <p:nvPr/>
        </p:nvSpPr>
        <p:spPr>
          <a:xfrm>
            <a:off x="631679" y="905252"/>
            <a:ext cx="8831641" cy="2791229"/>
          </a:xfrm>
          <a:prstGeom prst="rect">
            <a:avLst/>
          </a:prstGeom>
        </p:spPr>
        <p:txBody>
          <a:bodyPr lIns="0" tIns="0" rIns="0" bIns="0" rtlCol="0" anchor="t">
            <a:spAutoFit/>
          </a:bodyPr>
          <a:lstStyle/>
          <a:p>
            <a:pPr>
              <a:lnSpc>
                <a:spcPts val="10999"/>
              </a:lnSpc>
            </a:pPr>
            <a:r>
              <a:rPr lang="en-US" sz="8799">
                <a:solidFill>
                  <a:srgbClr val="ECECED"/>
                </a:solidFill>
                <a:latin typeface="Now Bold"/>
              </a:rPr>
              <a:t>Gifthink Tanıtım Projesi</a:t>
            </a:r>
          </a:p>
        </p:txBody>
      </p:sp>
      <p:sp>
        <p:nvSpPr>
          <p:cNvPr id="16" name="TextBox 16"/>
          <p:cNvSpPr txBox="1"/>
          <p:nvPr/>
        </p:nvSpPr>
        <p:spPr>
          <a:xfrm>
            <a:off x="5346325" y="470658"/>
            <a:ext cx="11912975" cy="472694"/>
          </a:xfrm>
          <a:prstGeom prst="rect">
            <a:avLst/>
          </a:prstGeom>
        </p:spPr>
        <p:txBody>
          <a:bodyPr lIns="0" tIns="0" rIns="0" bIns="0" rtlCol="0" anchor="t">
            <a:spAutoFit/>
          </a:bodyPr>
          <a:lstStyle/>
          <a:p>
            <a:pPr marL="0" lvl="0" indent="0" algn="r">
              <a:lnSpc>
                <a:spcPts val="3870"/>
              </a:lnSpc>
              <a:spcBef>
                <a:spcPct val="0"/>
              </a:spcBef>
            </a:pPr>
            <a:r>
              <a:rPr lang="en-US" sz="2764">
                <a:solidFill>
                  <a:srgbClr val="000000"/>
                </a:solidFill>
                <a:latin typeface="Alyssum"/>
              </a:rPr>
              <a:t>Beyza HAN </a:t>
            </a:r>
            <a:r>
              <a:rPr lang="en-US" sz="2764" u="none">
                <a:solidFill>
                  <a:srgbClr val="000000"/>
                </a:solidFill>
                <a:latin typeface="Alyssum"/>
              </a:rPr>
              <a:t>| Ekim 2023</a:t>
            </a:r>
          </a:p>
        </p:txBody>
      </p:sp>
      <p:sp>
        <p:nvSpPr>
          <p:cNvPr id="17" name="TextBox 17"/>
          <p:cNvSpPr txBox="1"/>
          <p:nvPr/>
        </p:nvSpPr>
        <p:spPr>
          <a:xfrm>
            <a:off x="768212" y="5779449"/>
            <a:ext cx="8615714" cy="2273422"/>
          </a:xfrm>
          <a:prstGeom prst="rect">
            <a:avLst/>
          </a:prstGeom>
        </p:spPr>
        <p:txBody>
          <a:bodyPr lIns="0" tIns="0" rIns="0" bIns="0" rtlCol="0" anchor="t">
            <a:spAutoFit/>
          </a:bodyPr>
          <a:lstStyle/>
          <a:p>
            <a:pPr algn="ctr">
              <a:lnSpc>
                <a:spcPts val="8953"/>
              </a:lnSpc>
              <a:spcBef>
                <a:spcPct val="0"/>
              </a:spcBef>
            </a:pPr>
            <a:r>
              <a:rPr lang="en-US" sz="7162">
                <a:solidFill>
                  <a:srgbClr val="000000"/>
                </a:solidFill>
                <a:latin typeface="Now Bold"/>
              </a:rPr>
              <a:t>Düşünen Kalplerin Hediyesi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Freeform 3"/>
          <p:cNvSpPr/>
          <p:nvPr/>
        </p:nvSpPr>
        <p:spPr>
          <a:xfrm>
            <a:off x="17024642" y="-633281"/>
            <a:ext cx="1263358" cy="1471160"/>
          </a:xfrm>
          <a:custGeom>
            <a:avLst/>
            <a:gdLst/>
            <a:ahLst/>
            <a:cxnLst/>
            <a:rect l="l" t="t" r="r" b="b"/>
            <a:pathLst>
              <a:path w="1263358" h="1471160">
                <a:moveTo>
                  <a:pt x="0" y="0"/>
                </a:moveTo>
                <a:lnTo>
                  <a:pt x="1263358" y="0"/>
                </a:lnTo>
                <a:lnTo>
                  <a:pt x="1263358" y="1471159"/>
                </a:lnTo>
                <a:lnTo>
                  <a:pt x="0" y="14711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nvGrpSpPr>
          <p:cNvPr id="4" name="Group 4"/>
          <p:cNvGrpSpPr/>
          <p:nvPr/>
        </p:nvGrpSpPr>
        <p:grpSpPr>
          <a:xfrm>
            <a:off x="-1263659" y="8515582"/>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
        <p:nvSpPr>
          <p:cNvPr id="7" name="Freeform 7"/>
          <p:cNvSpPr/>
          <p:nvPr/>
        </p:nvSpPr>
        <p:spPr>
          <a:xfrm>
            <a:off x="-2799132" y="8921827"/>
            <a:ext cx="4083939" cy="4114800"/>
          </a:xfrm>
          <a:custGeom>
            <a:avLst/>
            <a:gdLst/>
            <a:ahLst/>
            <a:cxnLst/>
            <a:rect l="l" t="t" r="r" b="b"/>
            <a:pathLst>
              <a:path w="4083939" h="4114800">
                <a:moveTo>
                  <a:pt x="0" y="0"/>
                </a:moveTo>
                <a:lnTo>
                  <a:pt x="4083939" y="0"/>
                </a:lnTo>
                <a:lnTo>
                  <a:pt x="408393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TextBox 8"/>
          <p:cNvSpPr txBox="1"/>
          <p:nvPr/>
        </p:nvSpPr>
        <p:spPr>
          <a:xfrm>
            <a:off x="4341124" y="604059"/>
            <a:ext cx="13315197" cy="801657"/>
          </a:xfrm>
          <a:prstGeom prst="rect">
            <a:avLst/>
          </a:prstGeom>
        </p:spPr>
        <p:txBody>
          <a:bodyPr lIns="0" tIns="0" rIns="0" bIns="0" rtlCol="0" anchor="t">
            <a:spAutoFit/>
          </a:bodyPr>
          <a:lstStyle/>
          <a:p>
            <a:pPr>
              <a:lnSpc>
                <a:spcPts val="6399"/>
              </a:lnSpc>
            </a:pPr>
            <a:r>
              <a:rPr lang="en-US" sz="4922">
                <a:solidFill>
                  <a:srgbClr val="9803A4"/>
                </a:solidFill>
                <a:latin typeface="Now Bold"/>
              </a:rPr>
              <a:t>Dağıtım ve Satış Kanalları</a:t>
            </a:r>
          </a:p>
        </p:txBody>
      </p:sp>
      <p:sp>
        <p:nvSpPr>
          <p:cNvPr id="9" name="TextBox 9"/>
          <p:cNvSpPr txBox="1"/>
          <p:nvPr/>
        </p:nvSpPr>
        <p:spPr>
          <a:xfrm>
            <a:off x="279391" y="1838342"/>
            <a:ext cx="17668672" cy="6515067"/>
          </a:xfrm>
          <a:prstGeom prst="rect">
            <a:avLst/>
          </a:prstGeom>
        </p:spPr>
        <p:txBody>
          <a:bodyPr lIns="0" tIns="0" rIns="0" bIns="0" rtlCol="0" anchor="t">
            <a:spAutoFit/>
          </a:bodyPr>
          <a:lstStyle/>
          <a:p>
            <a:pPr algn="just">
              <a:lnSpc>
                <a:spcPts val="4288"/>
              </a:lnSpc>
            </a:pPr>
            <a:r>
              <a:rPr lang="en-US" sz="2766">
                <a:solidFill>
                  <a:srgbClr val="000000"/>
                </a:solidFill>
                <a:latin typeface="Now Bold"/>
              </a:rPr>
              <a:t>Kendi Web Sitesi ve Mobil Uygulaması: </a:t>
            </a:r>
            <a:r>
              <a:rPr lang="en-US" sz="2766">
                <a:solidFill>
                  <a:srgbClr val="000000"/>
                </a:solidFill>
                <a:latin typeface="Now"/>
              </a:rPr>
              <a:t>ÇiçekSepeti'nin ana dağıtım ve satış kanalları, kendi web sitesi ve mobil uygulamasıdır. Kullanıcılar, bu platformlar aracılığıyla ürünleri görebilir, seçimlerini yapabilir, sipariş verebilir ve ödeme yapabilir.</a:t>
            </a:r>
          </a:p>
          <a:p>
            <a:pPr algn="just">
              <a:lnSpc>
                <a:spcPts val="4288"/>
              </a:lnSpc>
            </a:pPr>
            <a:endParaRPr lang="en-US" sz="2766">
              <a:solidFill>
                <a:srgbClr val="000000"/>
              </a:solidFill>
              <a:latin typeface="Now"/>
            </a:endParaRPr>
          </a:p>
          <a:p>
            <a:pPr algn="just">
              <a:lnSpc>
                <a:spcPts val="4288"/>
              </a:lnSpc>
            </a:pPr>
            <a:r>
              <a:rPr lang="en-US" sz="2766">
                <a:solidFill>
                  <a:srgbClr val="000000"/>
                </a:solidFill>
                <a:latin typeface="Now Bold"/>
              </a:rPr>
              <a:t>Fiziksel Mağazalar:</a:t>
            </a:r>
            <a:r>
              <a:rPr lang="en-US" sz="2766">
                <a:solidFill>
                  <a:srgbClr val="000000"/>
                </a:solidFill>
                <a:latin typeface="Now"/>
              </a:rPr>
              <a:t> ÇiçekSepeti'nin belirli bölgelerde fiziksel mağazaları da bulunabilir. Bu mağazalar, müşterilere doğrudan hizmet sunarak çiçek ve hediye alımlarını sağlar.</a:t>
            </a:r>
          </a:p>
          <a:p>
            <a:pPr algn="just">
              <a:lnSpc>
                <a:spcPts val="4288"/>
              </a:lnSpc>
            </a:pPr>
            <a:endParaRPr lang="en-US" sz="2766">
              <a:solidFill>
                <a:srgbClr val="000000"/>
              </a:solidFill>
              <a:latin typeface="Now"/>
            </a:endParaRPr>
          </a:p>
          <a:p>
            <a:pPr algn="just">
              <a:lnSpc>
                <a:spcPts val="4288"/>
              </a:lnSpc>
            </a:pPr>
            <a:r>
              <a:rPr lang="en-US" sz="2766">
                <a:solidFill>
                  <a:srgbClr val="000000"/>
                </a:solidFill>
                <a:latin typeface="Now Bold"/>
              </a:rPr>
              <a:t>Ortaklık ve İşbirlikleri: </a:t>
            </a:r>
            <a:r>
              <a:rPr lang="en-US" sz="2766">
                <a:solidFill>
                  <a:srgbClr val="000000"/>
                </a:solidFill>
                <a:latin typeface="Now"/>
              </a:rPr>
              <a:t>ÇiçekSepeti, diğer e-ticaret platformları, kurumsal firmalar veya organizasyonlarla işbirlikleri yaparak, bu platformlar aracılığıyla müşterilere erişir.</a:t>
            </a:r>
          </a:p>
          <a:p>
            <a:pPr algn="just">
              <a:lnSpc>
                <a:spcPts val="4288"/>
              </a:lnSpc>
            </a:pPr>
            <a:endParaRPr lang="en-US" sz="2766">
              <a:solidFill>
                <a:srgbClr val="000000"/>
              </a:solidFill>
              <a:latin typeface="Now"/>
            </a:endParaRPr>
          </a:p>
          <a:p>
            <a:pPr algn="just">
              <a:lnSpc>
                <a:spcPts val="4288"/>
              </a:lnSpc>
            </a:pPr>
            <a:r>
              <a:rPr lang="en-US" sz="2766">
                <a:solidFill>
                  <a:srgbClr val="000000"/>
                </a:solidFill>
                <a:latin typeface="Now Bold"/>
              </a:rPr>
              <a:t>Çiçekçiler ve Tedarikçiler:</a:t>
            </a:r>
            <a:r>
              <a:rPr lang="en-US" sz="2766">
                <a:solidFill>
                  <a:srgbClr val="000000"/>
                </a:solidFill>
                <a:latin typeface="Now"/>
              </a:rPr>
              <a:t> ÇiçekSepeti, çiçeklerin temini ve dağıtımı için belirli çiçekçiler ve tedarikçilerle işbirliği yapar. Bu işbirlikleri sayesinde geniş bir ürün yelpazesi sunabilir.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44499" y="733993"/>
            <a:ext cx="2486589" cy="589414"/>
            <a:chOff x="0" y="0"/>
            <a:chExt cx="3315452" cy="785885"/>
          </a:xfrm>
        </p:grpSpPr>
        <p:grpSp>
          <p:nvGrpSpPr>
            <p:cNvPr id="3" name="Group 3"/>
            <p:cNvGrpSpPr>
              <a:grpSpLocks noChangeAspect="1"/>
            </p:cNvGrpSpPr>
            <p:nvPr/>
          </p:nvGrpSpPr>
          <p:grpSpPr>
            <a:xfrm>
              <a:off x="0" y="0"/>
              <a:ext cx="3315452" cy="785885"/>
              <a:chOff x="0" y="0"/>
              <a:chExt cx="9525000" cy="2257778"/>
            </a:xfrm>
          </p:grpSpPr>
          <p:sp>
            <p:nvSpPr>
              <p:cNvPr id="4" name="Freeform 4"/>
              <p:cNvSpPr/>
              <p:nvPr/>
            </p:nvSpPr>
            <p:spPr>
              <a:xfrm>
                <a:off x="38100" y="0"/>
                <a:ext cx="7797800" cy="2260600"/>
              </a:xfrm>
              <a:custGeom>
                <a:avLst/>
                <a:gdLst/>
                <a:ahLst/>
                <a:cxnLst/>
                <a:rect l="l" t="t" r="r" b="b"/>
                <a:pathLst>
                  <a:path w="7797800" h="2260600">
                    <a:moveTo>
                      <a:pt x="381000" y="215900"/>
                    </a:moveTo>
                    <a:cubicBezTo>
                      <a:pt x="381000" y="88900"/>
                      <a:pt x="482600" y="0"/>
                      <a:pt x="596900" y="0"/>
                    </a:cubicBezTo>
                    <a:cubicBezTo>
                      <a:pt x="711200" y="0"/>
                      <a:pt x="812800" y="88900"/>
                      <a:pt x="812800" y="215900"/>
                    </a:cubicBezTo>
                    <a:lnTo>
                      <a:pt x="812800" y="279400"/>
                    </a:lnTo>
                    <a:cubicBezTo>
                      <a:pt x="812800" y="393700"/>
                      <a:pt x="711200" y="495300"/>
                      <a:pt x="596900" y="495300"/>
                    </a:cubicBezTo>
                    <a:cubicBezTo>
                      <a:pt x="482600" y="495300"/>
                      <a:pt x="381000" y="393700"/>
                      <a:pt x="381000" y="279400"/>
                    </a:cubicBezTo>
                    <a:lnTo>
                      <a:pt x="381000" y="215900"/>
                    </a:lnTo>
                    <a:close/>
                    <a:moveTo>
                      <a:pt x="596900" y="1346200"/>
                    </a:moveTo>
                    <a:lnTo>
                      <a:pt x="533400" y="2133600"/>
                    </a:lnTo>
                    <a:cubicBezTo>
                      <a:pt x="533400" y="2197100"/>
                      <a:pt x="469900" y="2260600"/>
                      <a:pt x="393700" y="2260600"/>
                    </a:cubicBezTo>
                    <a:lnTo>
                      <a:pt x="355600" y="2260600"/>
                    </a:lnTo>
                    <a:cubicBezTo>
                      <a:pt x="330200" y="2260600"/>
                      <a:pt x="317500" y="2247900"/>
                      <a:pt x="317500" y="2222500"/>
                    </a:cubicBezTo>
                    <a:lnTo>
                      <a:pt x="317500" y="901700"/>
                    </a:lnTo>
                    <a:lnTo>
                      <a:pt x="228600" y="1295400"/>
                    </a:lnTo>
                    <a:cubicBezTo>
                      <a:pt x="215900" y="1358900"/>
                      <a:pt x="165100" y="1409700"/>
                      <a:pt x="88900" y="1409700"/>
                    </a:cubicBezTo>
                    <a:lnTo>
                      <a:pt x="38100" y="1409700"/>
                    </a:lnTo>
                    <a:cubicBezTo>
                      <a:pt x="25400" y="1409700"/>
                      <a:pt x="25400" y="1409700"/>
                      <a:pt x="12700" y="1397000"/>
                    </a:cubicBezTo>
                    <a:cubicBezTo>
                      <a:pt x="12700" y="1384300"/>
                      <a:pt x="0" y="1384300"/>
                      <a:pt x="0" y="1371600"/>
                    </a:cubicBezTo>
                    <a:lnTo>
                      <a:pt x="127000" y="774700"/>
                    </a:lnTo>
                    <a:cubicBezTo>
                      <a:pt x="152400" y="647700"/>
                      <a:pt x="266700" y="558800"/>
                      <a:pt x="381000" y="558800"/>
                    </a:cubicBezTo>
                    <a:lnTo>
                      <a:pt x="812800" y="558800"/>
                    </a:lnTo>
                    <a:cubicBezTo>
                      <a:pt x="927100" y="558800"/>
                      <a:pt x="1041400" y="647700"/>
                      <a:pt x="1066800" y="774700"/>
                    </a:cubicBezTo>
                    <a:lnTo>
                      <a:pt x="1193800" y="1371600"/>
                    </a:lnTo>
                    <a:cubicBezTo>
                      <a:pt x="1193800" y="1384300"/>
                      <a:pt x="1181100" y="1384300"/>
                      <a:pt x="1181100" y="1397000"/>
                    </a:cubicBezTo>
                    <a:cubicBezTo>
                      <a:pt x="1168400" y="1409700"/>
                      <a:pt x="1168400" y="1409700"/>
                      <a:pt x="1155700" y="1409700"/>
                    </a:cubicBezTo>
                    <a:lnTo>
                      <a:pt x="1104900" y="1409700"/>
                    </a:lnTo>
                    <a:cubicBezTo>
                      <a:pt x="1028700" y="1409700"/>
                      <a:pt x="977900" y="1358900"/>
                      <a:pt x="965200" y="1295400"/>
                    </a:cubicBezTo>
                    <a:lnTo>
                      <a:pt x="876300" y="901700"/>
                    </a:lnTo>
                    <a:lnTo>
                      <a:pt x="876300" y="2222500"/>
                    </a:lnTo>
                    <a:cubicBezTo>
                      <a:pt x="876300" y="2247900"/>
                      <a:pt x="863600" y="2260600"/>
                      <a:pt x="838200" y="2260600"/>
                    </a:cubicBezTo>
                    <a:lnTo>
                      <a:pt x="800100" y="2260600"/>
                    </a:lnTo>
                    <a:cubicBezTo>
                      <a:pt x="723900" y="2260600"/>
                      <a:pt x="660400" y="2197100"/>
                      <a:pt x="660400" y="2133600"/>
                    </a:cubicBezTo>
                    <a:lnTo>
                      <a:pt x="596900" y="1346200"/>
                    </a:lnTo>
                    <a:close/>
                    <a:moveTo>
                      <a:pt x="2032000" y="215900"/>
                    </a:moveTo>
                    <a:cubicBezTo>
                      <a:pt x="2032000" y="88900"/>
                      <a:pt x="2133600" y="0"/>
                      <a:pt x="2247900" y="0"/>
                    </a:cubicBezTo>
                    <a:cubicBezTo>
                      <a:pt x="2362200" y="0"/>
                      <a:pt x="2463800" y="88900"/>
                      <a:pt x="2463800" y="215900"/>
                    </a:cubicBezTo>
                    <a:lnTo>
                      <a:pt x="2463800" y="279400"/>
                    </a:lnTo>
                    <a:cubicBezTo>
                      <a:pt x="2463800" y="393700"/>
                      <a:pt x="2362200" y="495300"/>
                      <a:pt x="2247900" y="495300"/>
                    </a:cubicBezTo>
                    <a:cubicBezTo>
                      <a:pt x="2133600" y="495300"/>
                      <a:pt x="2032000" y="393700"/>
                      <a:pt x="2032000" y="279400"/>
                    </a:cubicBezTo>
                    <a:lnTo>
                      <a:pt x="2032000" y="215900"/>
                    </a:lnTo>
                    <a:close/>
                    <a:moveTo>
                      <a:pt x="2247900" y="1346200"/>
                    </a:moveTo>
                    <a:lnTo>
                      <a:pt x="2184400" y="2133600"/>
                    </a:lnTo>
                    <a:cubicBezTo>
                      <a:pt x="2184400" y="2197100"/>
                      <a:pt x="2120900" y="2260600"/>
                      <a:pt x="2044700" y="2260600"/>
                    </a:cubicBezTo>
                    <a:lnTo>
                      <a:pt x="2006600" y="2260600"/>
                    </a:lnTo>
                    <a:cubicBezTo>
                      <a:pt x="1981200" y="2260600"/>
                      <a:pt x="1968500" y="2247900"/>
                      <a:pt x="1968500" y="2222500"/>
                    </a:cubicBezTo>
                    <a:lnTo>
                      <a:pt x="1968500" y="901700"/>
                    </a:lnTo>
                    <a:lnTo>
                      <a:pt x="1879600" y="1295400"/>
                    </a:lnTo>
                    <a:cubicBezTo>
                      <a:pt x="1866900" y="1358900"/>
                      <a:pt x="1816100" y="1409700"/>
                      <a:pt x="1739900" y="1409700"/>
                    </a:cubicBezTo>
                    <a:lnTo>
                      <a:pt x="1689100" y="1409700"/>
                    </a:lnTo>
                    <a:cubicBezTo>
                      <a:pt x="1676400" y="1409700"/>
                      <a:pt x="1676400" y="1409700"/>
                      <a:pt x="1663700" y="1397000"/>
                    </a:cubicBezTo>
                    <a:cubicBezTo>
                      <a:pt x="1663700" y="1384300"/>
                      <a:pt x="1651000" y="1384300"/>
                      <a:pt x="1651000" y="1371600"/>
                    </a:cubicBezTo>
                    <a:lnTo>
                      <a:pt x="1778000" y="774700"/>
                    </a:lnTo>
                    <a:cubicBezTo>
                      <a:pt x="1803400" y="647700"/>
                      <a:pt x="1917700" y="558800"/>
                      <a:pt x="2032000" y="558800"/>
                    </a:cubicBezTo>
                    <a:lnTo>
                      <a:pt x="2463800" y="558800"/>
                    </a:lnTo>
                    <a:cubicBezTo>
                      <a:pt x="2578100" y="558800"/>
                      <a:pt x="2692400" y="647700"/>
                      <a:pt x="2717800" y="774700"/>
                    </a:cubicBezTo>
                    <a:lnTo>
                      <a:pt x="2844800" y="1371600"/>
                    </a:lnTo>
                    <a:cubicBezTo>
                      <a:pt x="2844800" y="1384300"/>
                      <a:pt x="2832100" y="1384300"/>
                      <a:pt x="2832100" y="1397000"/>
                    </a:cubicBezTo>
                    <a:cubicBezTo>
                      <a:pt x="2819400" y="1409700"/>
                      <a:pt x="2819400" y="1409700"/>
                      <a:pt x="2806700" y="1409700"/>
                    </a:cubicBezTo>
                    <a:lnTo>
                      <a:pt x="2755900" y="1409700"/>
                    </a:lnTo>
                    <a:cubicBezTo>
                      <a:pt x="2679700" y="1409700"/>
                      <a:pt x="2628900" y="1358900"/>
                      <a:pt x="2616200" y="1295400"/>
                    </a:cubicBezTo>
                    <a:lnTo>
                      <a:pt x="2527300" y="901700"/>
                    </a:lnTo>
                    <a:lnTo>
                      <a:pt x="2527300" y="2222500"/>
                    </a:lnTo>
                    <a:cubicBezTo>
                      <a:pt x="2527300" y="2247900"/>
                      <a:pt x="2514600" y="2260600"/>
                      <a:pt x="2489200" y="2260600"/>
                    </a:cubicBezTo>
                    <a:lnTo>
                      <a:pt x="2451100" y="2260600"/>
                    </a:lnTo>
                    <a:cubicBezTo>
                      <a:pt x="2374900" y="2260600"/>
                      <a:pt x="2311400" y="2197100"/>
                      <a:pt x="2311400" y="2133600"/>
                    </a:cubicBezTo>
                    <a:lnTo>
                      <a:pt x="2247900" y="1346200"/>
                    </a:lnTo>
                    <a:close/>
                    <a:moveTo>
                      <a:pt x="3683000" y="215900"/>
                    </a:moveTo>
                    <a:cubicBezTo>
                      <a:pt x="3683000" y="88900"/>
                      <a:pt x="3784600" y="0"/>
                      <a:pt x="3898900" y="0"/>
                    </a:cubicBezTo>
                    <a:cubicBezTo>
                      <a:pt x="4013200" y="0"/>
                      <a:pt x="4114800" y="88900"/>
                      <a:pt x="4114800" y="215900"/>
                    </a:cubicBezTo>
                    <a:lnTo>
                      <a:pt x="4114800" y="279400"/>
                    </a:lnTo>
                    <a:cubicBezTo>
                      <a:pt x="4114800" y="393700"/>
                      <a:pt x="4013200" y="495300"/>
                      <a:pt x="3898900" y="495300"/>
                    </a:cubicBezTo>
                    <a:cubicBezTo>
                      <a:pt x="3784600" y="495300"/>
                      <a:pt x="3683000" y="393700"/>
                      <a:pt x="3683000" y="279400"/>
                    </a:cubicBezTo>
                    <a:lnTo>
                      <a:pt x="3683000" y="215900"/>
                    </a:lnTo>
                    <a:close/>
                    <a:moveTo>
                      <a:pt x="3898900" y="1346200"/>
                    </a:moveTo>
                    <a:lnTo>
                      <a:pt x="3835400" y="2133600"/>
                    </a:lnTo>
                    <a:cubicBezTo>
                      <a:pt x="3835400" y="2197100"/>
                      <a:pt x="3771900" y="2260600"/>
                      <a:pt x="3695700" y="2260600"/>
                    </a:cubicBezTo>
                    <a:lnTo>
                      <a:pt x="3657600" y="2260600"/>
                    </a:lnTo>
                    <a:cubicBezTo>
                      <a:pt x="3632200" y="2260600"/>
                      <a:pt x="3619500" y="2247900"/>
                      <a:pt x="3619500" y="2222500"/>
                    </a:cubicBezTo>
                    <a:lnTo>
                      <a:pt x="3619500" y="901700"/>
                    </a:lnTo>
                    <a:lnTo>
                      <a:pt x="3530600" y="1295400"/>
                    </a:lnTo>
                    <a:cubicBezTo>
                      <a:pt x="3517900" y="1358900"/>
                      <a:pt x="3467100" y="1409700"/>
                      <a:pt x="3390900" y="1409700"/>
                    </a:cubicBezTo>
                    <a:lnTo>
                      <a:pt x="3340100" y="1409700"/>
                    </a:lnTo>
                    <a:cubicBezTo>
                      <a:pt x="3327400" y="1409700"/>
                      <a:pt x="3327400" y="1409700"/>
                      <a:pt x="3314700" y="1397000"/>
                    </a:cubicBezTo>
                    <a:cubicBezTo>
                      <a:pt x="3314700" y="1384300"/>
                      <a:pt x="3302000" y="1384300"/>
                      <a:pt x="3302000" y="1371600"/>
                    </a:cubicBezTo>
                    <a:lnTo>
                      <a:pt x="3429000" y="774700"/>
                    </a:lnTo>
                    <a:cubicBezTo>
                      <a:pt x="3454400" y="647700"/>
                      <a:pt x="3568700" y="558800"/>
                      <a:pt x="3683000" y="558800"/>
                    </a:cubicBezTo>
                    <a:lnTo>
                      <a:pt x="4114800" y="558800"/>
                    </a:lnTo>
                    <a:cubicBezTo>
                      <a:pt x="4229100" y="558800"/>
                      <a:pt x="4343400" y="647700"/>
                      <a:pt x="4368800" y="774700"/>
                    </a:cubicBezTo>
                    <a:lnTo>
                      <a:pt x="4495800" y="1371600"/>
                    </a:lnTo>
                    <a:cubicBezTo>
                      <a:pt x="4495800" y="1384300"/>
                      <a:pt x="4483100" y="1384300"/>
                      <a:pt x="4483100" y="1397000"/>
                    </a:cubicBezTo>
                    <a:cubicBezTo>
                      <a:pt x="4470400" y="1409700"/>
                      <a:pt x="4470400" y="1409700"/>
                      <a:pt x="4457700" y="1409700"/>
                    </a:cubicBezTo>
                    <a:lnTo>
                      <a:pt x="4406900" y="1409700"/>
                    </a:lnTo>
                    <a:cubicBezTo>
                      <a:pt x="4330700" y="1409700"/>
                      <a:pt x="4279900" y="1358900"/>
                      <a:pt x="4267200" y="1295400"/>
                    </a:cubicBezTo>
                    <a:lnTo>
                      <a:pt x="4178300" y="901700"/>
                    </a:lnTo>
                    <a:lnTo>
                      <a:pt x="4178300" y="2222500"/>
                    </a:lnTo>
                    <a:cubicBezTo>
                      <a:pt x="4178300" y="2247900"/>
                      <a:pt x="4165600" y="2260600"/>
                      <a:pt x="4140200" y="2260600"/>
                    </a:cubicBezTo>
                    <a:lnTo>
                      <a:pt x="4102100" y="2260600"/>
                    </a:lnTo>
                    <a:cubicBezTo>
                      <a:pt x="4025900" y="2260600"/>
                      <a:pt x="3962400" y="2197100"/>
                      <a:pt x="3962400" y="2133600"/>
                    </a:cubicBezTo>
                    <a:lnTo>
                      <a:pt x="3898900" y="1346200"/>
                    </a:lnTo>
                    <a:close/>
                    <a:moveTo>
                      <a:pt x="5334000" y="215900"/>
                    </a:moveTo>
                    <a:cubicBezTo>
                      <a:pt x="5334000" y="88900"/>
                      <a:pt x="5435600" y="0"/>
                      <a:pt x="5549900" y="0"/>
                    </a:cubicBezTo>
                    <a:cubicBezTo>
                      <a:pt x="5664200" y="0"/>
                      <a:pt x="5765800" y="88900"/>
                      <a:pt x="5765800" y="215900"/>
                    </a:cubicBezTo>
                    <a:lnTo>
                      <a:pt x="5765800" y="279400"/>
                    </a:lnTo>
                    <a:cubicBezTo>
                      <a:pt x="5765800" y="393700"/>
                      <a:pt x="5664200" y="495300"/>
                      <a:pt x="5549900" y="495300"/>
                    </a:cubicBezTo>
                    <a:cubicBezTo>
                      <a:pt x="5435600" y="495300"/>
                      <a:pt x="5334000" y="393700"/>
                      <a:pt x="5334000" y="279400"/>
                    </a:cubicBezTo>
                    <a:lnTo>
                      <a:pt x="5334000" y="215900"/>
                    </a:lnTo>
                    <a:close/>
                    <a:moveTo>
                      <a:pt x="5549900" y="1346200"/>
                    </a:moveTo>
                    <a:lnTo>
                      <a:pt x="5486400" y="2133600"/>
                    </a:lnTo>
                    <a:cubicBezTo>
                      <a:pt x="5486400" y="2197100"/>
                      <a:pt x="5422900" y="2260600"/>
                      <a:pt x="5346700" y="2260600"/>
                    </a:cubicBezTo>
                    <a:lnTo>
                      <a:pt x="5308600" y="2260600"/>
                    </a:lnTo>
                    <a:cubicBezTo>
                      <a:pt x="5283200" y="2260600"/>
                      <a:pt x="5270500" y="2247900"/>
                      <a:pt x="5270500" y="2222500"/>
                    </a:cubicBezTo>
                    <a:lnTo>
                      <a:pt x="5270500" y="901700"/>
                    </a:lnTo>
                    <a:lnTo>
                      <a:pt x="5181600" y="1295400"/>
                    </a:lnTo>
                    <a:cubicBezTo>
                      <a:pt x="5168900" y="1358900"/>
                      <a:pt x="5118100" y="1409700"/>
                      <a:pt x="5041900" y="1409700"/>
                    </a:cubicBezTo>
                    <a:lnTo>
                      <a:pt x="4991100" y="1409700"/>
                    </a:lnTo>
                    <a:cubicBezTo>
                      <a:pt x="4978400" y="1409700"/>
                      <a:pt x="4978400" y="1409700"/>
                      <a:pt x="4965700" y="1397000"/>
                    </a:cubicBezTo>
                    <a:cubicBezTo>
                      <a:pt x="4965700" y="1384300"/>
                      <a:pt x="4953000" y="1384300"/>
                      <a:pt x="4953000" y="1371600"/>
                    </a:cubicBezTo>
                    <a:lnTo>
                      <a:pt x="5080000" y="774700"/>
                    </a:lnTo>
                    <a:cubicBezTo>
                      <a:pt x="5105400" y="647700"/>
                      <a:pt x="5219700" y="558800"/>
                      <a:pt x="5334000" y="558800"/>
                    </a:cubicBezTo>
                    <a:lnTo>
                      <a:pt x="5765800" y="558800"/>
                    </a:lnTo>
                    <a:cubicBezTo>
                      <a:pt x="5880100" y="558800"/>
                      <a:pt x="5994400" y="647700"/>
                      <a:pt x="6019800" y="774700"/>
                    </a:cubicBezTo>
                    <a:lnTo>
                      <a:pt x="6146800" y="1371600"/>
                    </a:lnTo>
                    <a:cubicBezTo>
                      <a:pt x="6146800" y="1384300"/>
                      <a:pt x="6134100" y="1384300"/>
                      <a:pt x="6134100" y="1397000"/>
                    </a:cubicBezTo>
                    <a:cubicBezTo>
                      <a:pt x="6121400" y="1409700"/>
                      <a:pt x="6121400" y="1409700"/>
                      <a:pt x="6108700" y="1409700"/>
                    </a:cubicBezTo>
                    <a:lnTo>
                      <a:pt x="6057900" y="1409700"/>
                    </a:lnTo>
                    <a:cubicBezTo>
                      <a:pt x="5981700" y="1409700"/>
                      <a:pt x="5930900" y="1358900"/>
                      <a:pt x="5918200" y="1295400"/>
                    </a:cubicBezTo>
                    <a:lnTo>
                      <a:pt x="5829300" y="901700"/>
                    </a:lnTo>
                    <a:lnTo>
                      <a:pt x="5829300" y="2222500"/>
                    </a:lnTo>
                    <a:cubicBezTo>
                      <a:pt x="5829300" y="2247900"/>
                      <a:pt x="5816600" y="2260600"/>
                      <a:pt x="5791200" y="2260600"/>
                    </a:cubicBezTo>
                    <a:lnTo>
                      <a:pt x="5753100" y="2260600"/>
                    </a:lnTo>
                    <a:cubicBezTo>
                      <a:pt x="5676900" y="2260600"/>
                      <a:pt x="5613400" y="2197100"/>
                      <a:pt x="5613400" y="2133600"/>
                    </a:cubicBezTo>
                    <a:lnTo>
                      <a:pt x="5549900" y="1346200"/>
                    </a:lnTo>
                    <a:close/>
                    <a:moveTo>
                      <a:pt x="6985000" y="215900"/>
                    </a:moveTo>
                    <a:cubicBezTo>
                      <a:pt x="6985000" y="88900"/>
                      <a:pt x="7086600" y="0"/>
                      <a:pt x="7200900" y="0"/>
                    </a:cubicBezTo>
                    <a:cubicBezTo>
                      <a:pt x="7315200" y="0"/>
                      <a:pt x="7416800" y="88900"/>
                      <a:pt x="7416800" y="215900"/>
                    </a:cubicBezTo>
                    <a:lnTo>
                      <a:pt x="7416800" y="279400"/>
                    </a:lnTo>
                    <a:cubicBezTo>
                      <a:pt x="7416800" y="393700"/>
                      <a:pt x="7315200" y="495300"/>
                      <a:pt x="7200900" y="495300"/>
                    </a:cubicBezTo>
                    <a:cubicBezTo>
                      <a:pt x="7086600" y="495300"/>
                      <a:pt x="6985000" y="393700"/>
                      <a:pt x="6985000" y="279400"/>
                    </a:cubicBezTo>
                    <a:lnTo>
                      <a:pt x="6985000" y="215900"/>
                    </a:lnTo>
                    <a:close/>
                    <a:moveTo>
                      <a:pt x="7200900" y="1346200"/>
                    </a:moveTo>
                    <a:lnTo>
                      <a:pt x="7137400" y="2133600"/>
                    </a:lnTo>
                    <a:cubicBezTo>
                      <a:pt x="7137400" y="2197100"/>
                      <a:pt x="7073900" y="2260600"/>
                      <a:pt x="6997700" y="2260600"/>
                    </a:cubicBezTo>
                    <a:lnTo>
                      <a:pt x="6959600" y="2260600"/>
                    </a:lnTo>
                    <a:cubicBezTo>
                      <a:pt x="6934200" y="2260600"/>
                      <a:pt x="6921500" y="2247900"/>
                      <a:pt x="6921500" y="2222500"/>
                    </a:cubicBezTo>
                    <a:lnTo>
                      <a:pt x="6921500" y="901700"/>
                    </a:lnTo>
                    <a:lnTo>
                      <a:pt x="6832600" y="1295400"/>
                    </a:lnTo>
                    <a:cubicBezTo>
                      <a:pt x="6819900" y="1358900"/>
                      <a:pt x="6769100" y="1409700"/>
                      <a:pt x="6692900" y="1409700"/>
                    </a:cubicBezTo>
                    <a:lnTo>
                      <a:pt x="6642100" y="1409700"/>
                    </a:lnTo>
                    <a:cubicBezTo>
                      <a:pt x="6629400" y="1409700"/>
                      <a:pt x="6629400" y="1409700"/>
                      <a:pt x="6616700" y="1397000"/>
                    </a:cubicBezTo>
                    <a:cubicBezTo>
                      <a:pt x="6616700" y="1384300"/>
                      <a:pt x="6604000" y="1384300"/>
                      <a:pt x="6604000" y="1371600"/>
                    </a:cubicBezTo>
                    <a:lnTo>
                      <a:pt x="6731000" y="774700"/>
                    </a:lnTo>
                    <a:cubicBezTo>
                      <a:pt x="6756400" y="647700"/>
                      <a:pt x="6870700" y="558800"/>
                      <a:pt x="6985000" y="558800"/>
                    </a:cubicBezTo>
                    <a:lnTo>
                      <a:pt x="7416800" y="558800"/>
                    </a:lnTo>
                    <a:cubicBezTo>
                      <a:pt x="7531100" y="558800"/>
                      <a:pt x="7645400" y="647700"/>
                      <a:pt x="7670800" y="774700"/>
                    </a:cubicBezTo>
                    <a:lnTo>
                      <a:pt x="7797800" y="1371600"/>
                    </a:lnTo>
                    <a:cubicBezTo>
                      <a:pt x="7797800" y="1384300"/>
                      <a:pt x="7785100" y="1384300"/>
                      <a:pt x="7785100" y="1397000"/>
                    </a:cubicBezTo>
                    <a:cubicBezTo>
                      <a:pt x="7772400" y="1409700"/>
                      <a:pt x="7772400" y="1409700"/>
                      <a:pt x="7759700" y="1409700"/>
                    </a:cubicBezTo>
                    <a:lnTo>
                      <a:pt x="7708900" y="1409700"/>
                    </a:lnTo>
                    <a:cubicBezTo>
                      <a:pt x="7632700" y="1409700"/>
                      <a:pt x="7581900" y="1358900"/>
                      <a:pt x="7569200" y="1295400"/>
                    </a:cubicBezTo>
                    <a:lnTo>
                      <a:pt x="7480300" y="901700"/>
                    </a:lnTo>
                    <a:lnTo>
                      <a:pt x="7480300" y="2222500"/>
                    </a:lnTo>
                    <a:cubicBezTo>
                      <a:pt x="7480300" y="2247900"/>
                      <a:pt x="7467600" y="2260600"/>
                      <a:pt x="7442200" y="2260600"/>
                    </a:cubicBezTo>
                    <a:lnTo>
                      <a:pt x="7404100" y="2260600"/>
                    </a:lnTo>
                    <a:cubicBezTo>
                      <a:pt x="7327900" y="2260600"/>
                      <a:pt x="7264400" y="2197100"/>
                      <a:pt x="7264400" y="2133600"/>
                    </a:cubicBezTo>
                    <a:lnTo>
                      <a:pt x="7200900" y="1346200"/>
                    </a:lnTo>
                    <a:close/>
                  </a:path>
                </a:pathLst>
              </a:custGeom>
              <a:solidFill>
                <a:srgbClr val="FFFFFF"/>
              </a:solidFill>
            </p:spPr>
            <p:txBody>
              <a:bodyPr/>
              <a:lstStyle/>
              <a:p>
                <a:endParaRPr lang="tr-TR"/>
              </a:p>
            </p:txBody>
          </p:sp>
          <p:sp>
            <p:nvSpPr>
              <p:cNvPr id="5" name="Freeform 5"/>
              <p:cNvSpPr/>
              <p:nvPr/>
            </p:nvSpPr>
            <p:spPr>
              <a:xfrm>
                <a:off x="8293100" y="0"/>
                <a:ext cx="1193800" cy="2260600"/>
              </a:xfrm>
              <a:custGeom>
                <a:avLst/>
                <a:gdLst/>
                <a:ahLst/>
                <a:cxnLst/>
                <a:rect l="l" t="t" r="r" b="b"/>
                <a:pathLst>
                  <a:path w="1193800" h="2260600">
                    <a:moveTo>
                      <a:pt x="381000" y="215900"/>
                    </a:moveTo>
                    <a:cubicBezTo>
                      <a:pt x="381000" y="88900"/>
                      <a:pt x="482600" y="0"/>
                      <a:pt x="596900" y="0"/>
                    </a:cubicBezTo>
                    <a:cubicBezTo>
                      <a:pt x="711200" y="0"/>
                      <a:pt x="812800" y="88900"/>
                      <a:pt x="812800" y="215900"/>
                    </a:cubicBezTo>
                    <a:lnTo>
                      <a:pt x="812800" y="279400"/>
                    </a:lnTo>
                    <a:cubicBezTo>
                      <a:pt x="812800" y="393700"/>
                      <a:pt x="711200" y="495300"/>
                      <a:pt x="596900" y="495300"/>
                    </a:cubicBezTo>
                    <a:cubicBezTo>
                      <a:pt x="482600" y="495300"/>
                      <a:pt x="381000" y="393700"/>
                      <a:pt x="381000" y="279400"/>
                    </a:cubicBezTo>
                    <a:lnTo>
                      <a:pt x="381000" y="215900"/>
                    </a:lnTo>
                    <a:close/>
                    <a:moveTo>
                      <a:pt x="596900" y="1346200"/>
                    </a:moveTo>
                    <a:lnTo>
                      <a:pt x="533400" y="2133600"/>
                    </a:lnTo>
                    <a:cubicBezTo>
                      <a:pt x="533400" y="2197100"/>
                      <a:pt x="469900" y="2260600"/>
                      <a:pt x="393700" y="2260600"/>
                    </a:cubicBezTo>
                    <a:lnTo>
                      <a:pt x="355600" y="2260600"/>
                    </a:lnTo>
                    <a:cubicBezTo>
                      <a:pt x="330200" y="2260600"/>
                      <a:pt x="317500" y="2247900"/>
                      <a:pt x="317500" y="2222500"/>
                    </a:cubicBezTo>
                    <a:lnTo>
                      <a:pt x="317500" y="901700"/>
                    </a:lnTo>
                    <a:lnTo>
                      <a:pt x="228600" y="1295400"/>
                    </a:lnTo>
                    <a:cubicBezTo>
                      <a:pt x="215900" y="1358900"/>
                      <a:pt x="165100" y="1409700"/>
                      <a:pt x="88900" y="1409700"/>
                    </a:cubicBezTo>
                    <a:lnTo>
                      <a:pt x="38100" y="1409700"/>
                    </a:lnTo>
                    <a:cubicBezTo>
                      <a:pt x="25400" y="1409700"/>
                      <a:pt x="25400" y="1409700"/>
                      <a:pt x="12700" y="1397000"/>
                    </a:cubicBezTo>
                    <a:cubicBezTo>
                      <a:pt x="12700" y="1384300"/>
                      <a:pt x="0" y="1384300"/>
                      <a:pt x="0" y="1371600"/>
                    </a:cubicBezTo>
                    <a:lnTo>
                      <a:pt x="127000" y="774700"/>
                    </a:lnTo>
                    <a:cubicBezTo>
                      <a:pt x="152400" y="647700"/>
                      <a:pt x="266700" y="558800"/>
                      <a:pt x="381000" y="558800"/>
                    </a:cubicBezTo>
                    <a:lnTo>
                      <a:pt x="812800" y="558800"/>
                    </a:lnTo>
                    <a:cubicBezTo>
                      <a:pt x="927100" y="558800"/>
                      <a:pt x="1041400" y="647700"/>
                      <a:pt x="1066800" y="774700"/>
                    </a:cubicBezTo>
                    <a:lnTo>
                      <a:pt x="1193800" y="1371600"/>
                    </a:lnTo>
                    <a:cubicBezTo>
                      <a:pt x="1193800" y="1384300"/>
                      <a:pt x="1181100" y="1384300"/>
                      <a:pt x="1181100" y="1397000"/>
                    </a:cubicBezTo>
                    <a:cubicBezTo>
                      <a:pt x="1168400" y="1409700"/>
                      <a:pt x="1168400" y="1409700"/>
                      <a:pt x="1155700" y="1409700"/>
                    </a:cubicBezTo>
                    <a:lnTo>
                      <a:pt x="1104900" y="1409700"/>
                    </a:lnTo>
                    <a:cubicBezTo>
                      <a:pt x="1028700" y="1409700"/>
                      <a:pt x="977900" y="1358900"/>
                      <a:pt x="965200" y="1295400"/>
                    </a:cubicBezTo>
                    <a:lnTo>
                      <a:pt x="876300" y="901700"/>
                    </a:lnTo>
                    <a:lnTo>
                      <a:pt x="876300" y="2222500"/>
                    </a:lnTo>
                    <a:cubicBezTo>
                      <a:pt x="876300" y="2247900"/>
                      <a:pt x="863600" y="2260600"/>
                      <a:pt x="838200" y="2260600"/>
                    </a:cubicBezTo>
                    <a:lnTo>
                      <a:pt x="800100" y="2260600"/>
                    </a:lnTo>
                    <a:cubicBezTo>
                      <a:pt x="723900" y="2260600"/>
                      <a:pt x="660400" y="2197100"/>
                      <a:pt x="660400" y="2133600"/>
                    </a:cubicBezTo>
                    <a:lnTo>
                      <a:pt x="596900" y="1346200"/>
                    </a:lnTo>
                    <a:close/>
                  </a:path>
                </a:pathLst>
              </a:custGeom>
              <a:solidFill>
                <a:srgbClr val="05112B"/>
              </a:solidFill>
            </p:spPr>
            <p:txBody>
              <a:bodyPr/>
              <a:lstStyle/>
              <a:p>
                <a:endParaRPr lang="tr-TR"/>
              </a:p>
            </p:txBody>
          </p:sp>
        </p:grpSp>
      </p:grpSp>
      <p:grpSp>
        <p:nvGrpSpPr>
          <p:cNvPr id="6" name="Group 6"/>
          <p:cNvGrpSpPr/>
          <p:nvPr/>
        </p:nvGrpSpPr>
        <p:grpSpPr>
          <a:xfrm>
            <a:off x="-1365811" y="755819"/>
            <a:ext cx="2394511" cy="567588"/>
            <a:chOff x="0" y="0"/>
            <a:chExt cx="3192681" cy="756784"/>
          </a:xfrm>
        </p:grpSpPr>
        <p:grpSp>
          <p:nvGrpSpPr>
            <p:cNvPr id="7" name="Group 7"/>
            <p:cNvGrpSpPr>
              <a:grpSpLocks noChangeAspect="1"/>
            </p:cNvGrpSpPr>
            <p:nvPr/>
          </p:nvGrpSpPr>
          <p:grpSpPr>
            <a:xfrm>
              <a:off x="0" y="0"/>
              <a:ext cx="3192681" cy="756784"/>
              <a:chOff x="0" y="0"/>
              <a:chExt cx="9525000" cy="2257778"/>
            </a:xfrm>
          </p:grpSpPr>
          <p:sp>
            <p:nvSpPr>
              <p:cNvPr id="8" name="Freeform 8"/>
              <p:cNvSpPr/>
              <p:nvPr/>
            </p:nvSpPr>
            <p:spPr>
              <a:xfrm>
                <a:off x="12700" y="0"/>
                <a:ext cx="7848600" cy="2260600"/>
              </a:xfrm>
              <a:custGeom>
                <a:avLst/>
                <a:gdLst/>
                <a:ahLst/>
                <a:cxnLst/>
                <a:rect l="l" t="t" r="r" b="b"/>
                <a:pathLst>
                  <a:path w="78486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close/>
                    <a:moveTo>
                      <a:pt x="406400" y="914400"/>
                    </a:move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38200" y="914400"/>
                    </a:lnTo>
                    <a:lnTo>
                      <a:pt x="1028700" y="1574800"/>
                    </a:lnTo>
                    <a:cubicBezTo>
                      <a:pt x="1041400" y="1587500"/>
                      <a:pt x="1028700" y="1600200"/>
                      <a:pt x="1028700" y="1612900"/>
                    </a:cubicBezTo>
                    <a:cubicBezTo>
                      <a:pt x="1016000" y="1612900"/>
                      <a:pt x="1003300" y="1625600"/>
                      <a:pt x="1003300" y="1625600"/>
                    </a:cubicBezTo>
                    <a:lnTo>
                      <a:pt x="901700" y="1625600"/>
                    </a:lnTo>
                    <a:lnTo>
                      <a:pt x="850900" y="2222500"/>
                    </a:lnTo>
                    <a:cubicBezTo>
                      <a:pt x="850900" y="2247900"/>
                      <a:pt x="838200" y="2260600"/>
                      <a:pt x="812800" y="2260600"/>
                    </a:cubicBezTo>
                    <a:lnTo>
                      <a:pt x="812800" y="2260600"/>
                    </a:lnTo>
                    <a:cubicBezTo>
                      <a:pt x="736600" y="2260600"/>
                      <a:pt x="673100" y="2197100"/>
                      <a:pt x="673100" y="2120900"/>
                    </a:cubicBezTo>
                    <a:lnTo>
                      <a:pt x="647700" y="1625600"/>
                    </a:lnTo>
                    <a:lnTo>
                      <a:pt x="596900" y="1625600"/>
                    </a:lnTo>
                    <a:lnTo>
                      <a:pt x="571500" y="2120900"/>
                    </a:lnTo>
                    <a:cubicBezTo>
                      <a:pt x="571500" y="2197100"/>
                      <a:pt x="508000" y="2260600"/>
                      <a:pt x="431800" y="2260600"/>
                    </a:cubicBezTo>
                    <a:lnTo>
                      <a:pt x="431800" y="2260600"/>
                    </a:lnTo>
                    <a:cubicBezTo>
                      <a:pt x="406400" y="2260600"/>
                      <a:pt x="393700" y="2247900"/>
                      <a:pt x="393700" y="2222500"/>
                    </a:cubicBezTo>
                    <a:lnTo>
                      <a:pt x="342900" y="1625600"/>
                    </a:lnTo>
                    <a:lnTo>
                      <a:pt x="241300" y="1625600"/>
                    </a:lnTo>
                    <a:cubicBezTo>
                      <a:pt x="241300" y="1625600"/>
                      <a:pt x="228600" y="1612900"/>
                      <a:pt x="215900" y="1612900"/>
                    </a:cubicBezTo>
                    <a:cubicBezTo>
                      <a:pt x="215900" y="1600200"/>
                      <a:pt x="203200" y="1587500"/>
                      <a:pt x="215900" y="1574800"/>
                    </a:cubicBezTo>
                    <a:lnTo>
                      <a:pt x="406400" y="914400"/>
                    </a:lnTo>
                    <a:close/>
                    <a:moveTo>
                      <a:pt x="2273300" y="0"/>
                    </a:moveTo>
                    <a:cubicBezTo>
                      <a:pt x="2159000" y="0"/>
                      <a:pt x="2057400" y="88900"/>
                      <a:pt x="2057400" y="215900"/>
                    </a:cubicBezTo>
                    <a:lnTo>
                      <a:pt x="2057400" y="279400"/>
                    </a:lnTo>
                    <a:cubicBezTo>
                      <a:pt x="2057400" y="393700"/>
                      <a:pt x="2159000" y="495300"/>
                      <a:pt x="2273300" y="495300"/>
                    </a:cubicBezTo>
                    <a:cubicBezTo>
                      <a:pt x="2387600" y="495300"/>
                      <a:pt x="2489200" y="393700"/>
                      <a:pt x="2489200" y="279400"/>
                    </a:cubicBezTo>
                    <a:lnTo>
                      <a:pt x="2489200" y="215900"/>
                    </a:lnTo>
                    <a:cubicBezTo>
                      <a:pt x="2489200" y="88900"/>
                      <a:pt x="2387600" y="0"/>
                      <a:pt x="2273300" y="0"/>
                    </a:cubicBezTo>
                    <a:close/>
                    <a:moveTo>
                      <a:pt x="2057400" y="914400"/>
                    </a:moveTo>
                    <a:lnTo>
                      <a:pt x="1892300" y="1320800"/>
                    </a:lnTo>
                    <a:cubicBezTo>
                      <a:pt x="1866900" y="1371600"/>
                      <a:pt x="1816100" y="1409700"/>
                      <a:pt x="1752600" y="1409700"/>
                    </a:cubicBezTo>
                    <a:lnTo>
                      <a:pt x="1689100" y="1409700"/>
                    </a:lnTo>
                    <a:cubicBezTo>
                      <a:pt x="1676400" y="1409700"/>
                      <a:pt x="1663700" y="1409700"/>
                      <a:pt x="1663700" y="1397000"/>
                    </a:cubicBezTo>
                    <a:cubicBezTo>
                      <a:pt x="1651000" y="1384300"/>
                      <a:pt x="1651000" y="1371600"/>
                      <a:pt x="1663700" y="1358900"/>
                    </a:cubicBezTo>
                    <a:lnTo>
                      <a:pt x="1854200" y="914400"/>
                    </a:lnTo>
                    <a:lnTo>
                      <a:pt x="1917700" y="736600"/>
                    </a:lnTo>
                    <a:cubicBezTo>
                      <a:pt x="1968500" y="635000"/>
                      <a:pt x="2070100" y="558800"/>
                      <a:pt x="2184400" y="558800"/>
                    </a:cubicBezTo>
                    <a:lnTo>
                      <a:pt x="2362200" y="558800"/>
                    </a:lnTo>
                    <a:cubicBezTo>
                      <a:pt x="2476500" y="558800"/>
                      <a:pt x="2578100" y="635000"/>
                      <a:pt x="2628900" y="736600"/>
                    </a:cubicBezTo>
                    <a:lnTo>
                      <a:pt x="2692400" y="914400"/>
                    </a:lnTo>
                    <a:lnTo>
                      <a:pt x="2882900" y="1358900"/>
                    </a:lnTo>
                    <a:cubicBezTo>
                      <a:pt x="2895600" y="1371600"/>
                      <a:pt x="2895600" y="1384300"/>
                      <a:pt x="2882900" y="1397000"/>
                    </a:cubicBezTo>
                    <a:cubicBezTo>
                      <a:pt x="2882900" y="1409700"/>
                      <a:pt x="2870200" y="1409700"/>
                      <a:pt x="2857500" y="1409700"/>
                    </a:cubicBezTo>
                    <a:lnTo>
                      <a:pt x="2794000" y="1409700"/>
                    </a:lnTo>
                    <a:cubicBezTo>
                      <a:pt x="2730500" y="1409700"/>
                      <a:pt x="2679700" y="1371600"/>
                      <a:pt x="2654300" y="1320800"/>
                    </a:cubicBezTo>
                    <a:lnTo>
                      <a:pt x="2489200" y="914400"/>
                    </a:lnTo>
                    <a:lnTo>
                      <a:pt x="2679700" y="1574800"/>
                    </a:lnTo>
                    <a:cubicBezTo>
                      <a:pt x="2692400" y="1587500"/>
                      <a:pt x="2679700" y="1600200"/>
                      <a:pt x="2679700" y="1612900"/>
                    </a:cubicBezTo>
                    <a:cubicBezTo>
                      <a:pt x="2667000" y="1612900"/>
                      <a:pt x="2654300" y="1625600"/>
                      <a:pt x="2654300" y="1625600"/>
                    </a:cubicBezTo>
                    <a:lnTo>
                      <a:pt x="2552700" y="1625600"/>
                    </a:lnTo>
                    <a:lnTo>
                      <a:pt x="2501900" y="2222500"/>
                    </a:lnTo>
                    <a:cubicBezTo>
                      <a:pt x="2501900" y="2247900"/>
                      <a:pt x="2489200" y="2260600"/>
                      <a:pt x="2463800" y="2260600"/>
                    </a:cubicBezTo>
                    <a:cubicBezTo>
                      <a:pt x="2387600" y="2260600"/>
                      <a:pt x="2324100" y="2197100"/>
                      <a:pt x="2324100" y="2120900"/>
                    </a:cubicBezTo>
                    <a:lnTo>
                      <a:pt x="2298700" y="1625600"/>
                    </a:lnTo>
                    <a:lnTo>
                      <a:pt x="2247900" y="1625600"/>
                    </a:lnTo>
                    <a:lnTo>
                      <a:pt x="2222500" y="2120900"/>
                    </a:lnTo>
                    <a:cubicBezTo>
                      <a:pt x="2222500" y="2197100"/>
                      <a:pt x="2159000" y="2260600"/>
                      <a:pt x="2082800" y="2260600"/>
                    </a:cubicBezTo>
                    <a:cubicBezTo>
                      <a:pt x="2057400" y="2260600"/>
                      <a:pt x="2044700" y="2247900"/>
                      <a:pt x="2044700" y="2222500"/>
                    </a:cubicBezTo>
                    <a:lnTo>
                      <a:pt x="1993900" y="1625600"/>
                    </a:lnTo>
                    <a:lnTo>
                      <a:pt x="1892300" y="1625600"/>
                    </a:lnTo>
                    <a:cubicBezTo>
                      <a:pt x="1892300" y="1625600"/>
                      <a:pt x="1879600" y="1612900"/>
                      <a:pt x="1866900" y="1612900"/>
                    </a:cubicBezTo>
                    <a:cubicBezTo>
                      <a:pt x="1866900" y="1600200"/>
                      <a:pt x="1854200" y="1587500"/>
                      <a:pt x="1866900" y="1574800"/>
                    </a:cubicBezTo>
                    <a:lnTo>
                      <a:pt x="2057400" y="914400"/>
                    </a:lnTo>
                    <a:close/>
                    <a:moveTo>
                      <a:pt x="3924300" y="0"/>
                    </a:moveTo>
                    <a:cubicBezTo>
                      <a:pt x="3810000" y="0"/>
                      <a:pt x="3708400" y="88900"/>
                      <a:pt x="3708400" y="215900"/>
                    </a:cubicBezTo>
                    <a:lnTo>
                      <a:pt x="3708400" y="279400"/>
                    </a:lnTo>
                    <a:cubicBezTo>
                      <a:pt x="3708400" y="393700"/>
                      <a:pt x="3810000" y="495300"/>
                      <a:pt x="3924300" y="495300"/>
                    </a:cubicBezTo>
                    <a:cubicBezTo>
                      <a:pt x="4038600" y="495300"/>
                      <a:pt x="4140200" y="393700"/>
                      <a:pt x="4140200" y="279400"/>
                    </a:cubicBezTo>
                    <a:lnTo>
                      <a:pt x="4140200" y="215900"/>
                    </a:lnTo>
                    <a:cubicBezTo>
                      <a:pt x="4140200" y="88900"/>
                      <a:pt x="4038600" y="0"/>
                      <a:pt x="3924300" y="0"/>
                    </a:cubicBezTo>
                    <a:close/>
                    <a:moveTo>
                      <a:pt x="3708400" y="914400"/>
                    </a:moveTo>
                    <a:lnTo>
                      <a:pt x="3543300" y="1320800"/>
                    </a:lnTo>
                    <a:cubicBezTo>
                      <a:pt x="3517900" y="1371600"/>
                      <a:pt x="3467100" y="1409700"/>
                      <a:pt x="3403600" y="1409700"/>
                    </a:cubicBezTo>
                    <a:lnTo>
                      <a:pt x="3340100" y="1409700"/>
                    </a:lnTo>
                    <a:cubicBezTo>
                      <a:pt x="3327400" y="1409700"/>
                      <a:pt x="3314700" y="1409700"/>
                      <a:pt x="3314700" y="1397000"/>
                    </a:cubicBezTo>
                    <a:cubicBezTo>
                      <a:pt x="3302000" y="1384300"/>
                      <a:pt x="3302000" y="1371600"/>
                      <a:pt x="3314700" y="1358900"/>
                    </a:cubicBezTo>
                    <a:lnTo>
                      <a:pt x="3505200" y="914400"/>
                    </a:lnTo>
                    <a:lnTo>
                      <a:pt x="3568700" y="736600"/>
                    </a:lnTo>
                    <a:cubicBezTo>
                      <a:pt x="3619500" y="635000"/>
                      <a:pt x="3721100" y="558800"/>
                      <a:pt x="3835400" y="558800"/>
                    </a:cubicBezTo>
                    <a:lnTo>
                      <a:pt x="4013200" y="558800"/>
                    </a:lnTo>
                    <a:cubicBezTo>
                      <a:pt x="4127500" y="558800"/>
                      <a:pt x="4229100" y="635000"/>
                      <a:pt x="4279900" y="736600"/>
                    </a:cubicBezTo>
                    <a:lnTo>
                      <a:pt x="4343400" y="914400"/>
                    </a:lnTo>
                    <a:lnTo>
                      <a:pt x="4533900" y="1358900"/>
                    </a:lnTo>
                    <a:cubicBezTo>
                      <a:pt x="4546600" y="1371600"/>
                      <a:pt x="4546600" y="1384300"/>
                      <a:pt x="4533900" y="1397000"/>
                    </a:cubicBezTo>
                    <a:cubicBezTo>
                      <a:pt x="4533900" y="1409700"/>
                      <a:pt x="4521200" y="1409700"/>
                      <a:pt x="4508500" y="1409700"/>
                    </a:cubicBezTo>
                    <a:lnTo>
                      <a:pt x="4445000" y="1409700"/>
                    </a:lnTo>
                    <a:cubicBezTo>
                      <a:pt x="4381500" y="1409700"/>
                      <a:pt x="4330700" y="1371600"/>
                      <a:pt x="4305300" y="1320800"/>
                    </a:cubicBezTo>
                    <a:lnTo>
                      <a:pt x="4140200" y="914400"/>
                    </a:lnTo>
                    <a:lnTo>
                      <a:pt x="4330700" y="1574800"/>
                    </a:lnTo>
                    <a:cubicBezTo>
                      <a:pt x="4343400" y="1587500"/>
                      <a:pt x="4330700" y="1600200"/>
                      <a:pt x="4330700" y="1612900"/>
                    </a:cubicBezTo>
                    <a:cubicBezTo>
                      <a:pt x="4318000" y="1612900"/>
                      <a:pt x="4305300" y="1625600"/>
                      <a:pt x="4305300" y="1625600"/>
                    </a:cubicBezTo>
                    <a:lnTo>
                      <a:pt x="4203700" y="1625600"/>
                    </a:lnTo>
                    <a:lnTo>
                      <a:pt x="4152900" y="2222500"/>
                    </a:lnTo>
                    <a:cubicBezTo>
                      <a:pt x="4152900" y="2247900"/>
                      <a:pt x="4140200" y="2260600"/>
                      <a:pt x="4114800" y="2260600"/>
                    </a:cubicBezTo>
                    <a:cubicBezTo>
                      <a:pt x="4038600" y="2260600"/>
                      <a:pt x="3975100" y="2197100"/>
                      <a:pt x="3975100" y="2120900"/>
                    </a:cubicBezTo>
                    <a:lnTo>
                      <a:pt x="3949700" y="1625600"/>
                    </a:lnTo>
                    <a:lnTo>
                      <a:pt x="3898900" y="1625600"/>
                    </a:lnTo>
                    <a:lnTo>
                      <a:pt x="3873500" y="2120900"/>
                    </a:lnTo>
                    <a:cubicBezTo>
                      <a:pt x="3873500" y="2197100"/>
                      <a:pt x="3810000" y="2260600"/>
                      <a:pt x="3733800" y="2260600"/>
                    </a:cubicBezTo>
                    <a:cubicBezTo>
                      <a:pt x="3708400" y="2260600"/>
                      <a:pt x="3695700" y="2247900"/>
                      <a:pt x="3695700" y="2222500"/>
                    </a:cubicBezTo>
                    <a:lnTo>
                      <a:pt x="3644900" y="1625600"/>
                    </a:lnTo>
                    <a:lnTo>
                      <a:pt x="3543300" y="1625600"/>
                    </a:lnTo>
                    <a:cubicBezTo>
                      <a:pt x="3543300" y="1625600"/>
                      <a:pt x="3530600" y="1612900"/>
                      <a:pt x="3517900" y="1612900"/>
                    </a:cubicBezTo>
                    <a:cubicBezTo>
                      <a:pt x="3517900" y="1600200"/>
                      <a:pt x="3505200" y="1587500"/>
                      <a:pt x="3517900" y="1574800"/>
                    </a:cubicBezTo>
                    <a:lnTo>
                      <a:pt x="3708400" y="914400"/>
                    </a:lnTo>
                    <a:close/>
                    <a:moveTo>
                      <a:pt x="5575300" y="0"/>
                    </a:moveTo>
                    <a:cubicBezTo>
                      <a:pt x="5461000" y="0"/>
                      <a:pt x="5359400" y="88900"/>
                      <a:pt x="5359400" y="215900"/>
                    </a:cubicBezTo>
                    <a:lnTo>
                      <a:pt x="5359400" y="279400"/>
                    </a:lnTo>
                    <a:cubicBezTo>
                      <a:pt x="5359400" y="393700"/>
                      <a:pt x="5461000" y="495300"/>
                      <a:pt x="5575300" y="495300"/>
                    </a:cubicBezTo>
                    <a:cubicBezTo>
                      <a:pt x="5689600" y="495300"/>
                      <a:pt x="5791200" y="393700"/>
                      <a:pt x="5791200" y="279400"/>
                    </a:cubicBezTo>
                    <a:lnTo>
                      <a:pt x="5791200" y="215900"/>
                    </a:lnTo>
                    <a:cubicBezTo>
                      <a:pt x="5791200" y="88900"/>
                      <a:pt x="5689600" y="0"/>
                      <a:pt x="5575300" y="0"/>
                    </a:cubicBezTo>
                    <a:close/>
                    <a:moveTo>
                      <a:pt x="5359400" y="914400"/>
                    </a:moveTo>
                    <a:lnTo>
                      <a:pt x="5194300" y="1320800"/>
                    </a:lnTo>
                    <a:cubicBezTo>
                      <a:pt x="5168900" y="1371600"/>
                      <a:pt x="5118100" y="1409700"/>
                      <a:pt x="5054600" y="1409700"/>
                    </a:cubicBezTo>
                    <a:lnTo>
                      <a:pt x="4991100" y="1409700"/>
                    </a:lnTo>
                    <a:cubicBezTo>
                      <a:pt x="4978400" y="1409700"/>
                      <a:pt x="4965700" y="1409700"/>
                      <a:pt x="4965700" y="1397000"/>
                    </a:cubicBezTo>
                    <a:cubicBezTo>
                      <a:pt x="4953000" y="1384300"/>
                      <a:pt x="4953000" y="1371600"/>
                      <a:pt x="4965700" y="1358900"/>
                    </a:cubicBezTo>
                    <a:lnTo>
                      <a:pt x="5156200" y="914400"/>
                    </a:lnTo>
                    <a:lnTo>
                      <a:pt x="5219700" y="736600"/>
                    </a:lnTo>
                    <a:cubicBezTo>
                      <a:pt x="5270500" y="635000"/>
                      <a:pt x="5372100" y="558800"/>
                      <a:pt x="5486400" y="558800"/>
                    </a:cubicBezTo>
                    <a:lnTo>
                      <a:pt x="5664200" y="558800"/>
                    </a:lnTo>
                    <a:cubicBezTo>
                      <a:pt x="5778500" y="558800"/>
                      <a:pt x="5880100" y="635000"/>
                      <a:pt x="5930900" y="736600"/>
                    </a:cubicBezTo>
                    <a:lnTo>
                      <a:pt x="5994400" y="914400"/>
                    </a:lnTo>
                    <a:lnTo>
                      <a:pt x="6184900" y="1358900"/>
                    </a:lnTo>
                    <a:cubicBezTo>
                      <a:pt x="6197600" y="1371600"/>
                      <a:pt x="6197600" y="1384300"/>
                      <a:pt x="6184900" y="1397000"/>
                    </a:cubicBezTo>
                    <a:cubicBezTo>
                      <a:pt x="6184900" y="1409700"/>
                      <a:pt x="6172200" y="1409700"/>
                      <a:pt x="6159500" y="1409700"/>
                    </a:cubicBezTo>
                    <a:lnTo>
                      <a:pt x="6096000" y="1409700"/>
                    </a:lnTo>
                    <a:cubicBezTo>
                      <a:pt x="6032500" y="1409700"/>
                      <a:pt x="5981700" y="1371600"/>
                      <a:pt x="5956300" y="1320800"/>
                    </a:cubicBezTo>
                    <a:lnTo>
                      <a:pt x="5791200" y="914400"/>
                    </a:lnTo>
                    <a:lnTo>
                      <a:pt x="5981700" y="1574800"/>
                    </a:lnTo>
                    <a:cubicBezTo>
                      <a:pt x="5994400" y="1587500"/>
                      <a:pt x="5981700" y="1600200"/>
                      <a:pt x="5981700" y="1612900"/>
                    </a:cubicBezTo>
                    <a:cubicBezTo>
                      <a:pt x="5969000" y="1612900"/>
                      <a:pt x="5956300" y="1625600"/>
                      <a:pt x="5956300" y="1625600"/>
                    </a:cubicBezTo>
                    <a:lnTo>
                      <a:pt x="5854700" y="1625600"/>
                    </a:lnTo>
                    <a:lnTo>
                      <a:pt x="5803900" y="2222500"/>
                    </a:lnTo>
                    <a:cubicBezTo>
                      <a:pt x="5803900" y="2247900"/>
                      <a:pt x="5791200" y="2260600"/>
                      <a:pt x="5765800" y="2260600"/>
                    </a:cubicBezTo>
                    <a:cubicBezTo>
                      <a:pt x="5689600" y="2260600"/>
                      <a:pt x="5626100" y="2197100"/>
                      <a:pt x="5626100" y="2120900"/>
                    </a:cubicBezTo>
                    <a:lnTo>
                      <a:pt x="5600700" y="1625600"/>
                    </a:lnTo>
                    <a:lnTo>
                      <a:pt x="5549900" y="1625600"/>
                    </a:lnTo>
                    <a:lnTo>
                      <a:pt x="5524500" y="2120900"/>
                    </a:lnTo>
                    <a:cubicBezTo>
                      <a:pt x="5524500" y="2197100"/>
                      <a:pt x="5461000" y="2260600"/>
                      <a:pt x="5384800" y="2260600"/>
                    </a:cubicBezTo>
                    <a:cubicBezTo>
                      <a:pt x="5359400" y="2260600"/>
                      <a:pt x="5346700" y="2247900"/>
                      <a:pt x="5346700" y="2222500"/>
                    </a:cubicBezTo>
                    <a:lnTo>
                      <a:pt x="5295900" y="1625600"/>
                    </a:lnTo>
                    <a:lnTo>
                      <a:pt x="5194300" y="1625600"/>
                    </a:lnTo>
                    <a:cubicBezTo>
                      <a:pt x="5194300" y="1625600"/>
                      <a:pt x="5181600" y="1612900"/>
                      <a:pt x="5168900" y="1612900"/>
                    </a:cubicBezTo>
                    <a:cubicBezTo>
                      <a:pt x="5168900" y="1600200"/>
                      <a:pt x="5156200" y="1587500"/>
                      <a:pt x="5168900" y="1574800"/>
                    </a:cubicBezTo>
                    <a:lnTo>
                      <a:pt x="5359400" y="914400"/>
                    </a:lnTo>
                    <a:close/>
                    <a:moveTo>
                      <a:pt x="7226300" y="0"/>
                    </a:moveTo>
                    <a:cubicBezTo>
                      <a:pt x="7112000" y="0"/>
                      <a:pt x="7010400" y="88900"/>
                      <a:pt x="7010400" y="215900"/>
                    </a:cubicBezTo>
                    <a:lnTo>
                      <a:pt x="7010400" y="279400"/>
                    </a:lnTo>
                    <a:cubicBezTo>
                      <a:pt x="7010400" y="393700"/>
                      <a:pt x="7112000" y="495300"/>
                      <a:pt x="7226300" y="495300"/>
                    </a:cubicBezTo>
                    <a:cubicBezTo>
                      <a:pt x="7340600" y="495300"/>
                      <a:pt x="7442200" y="393700"/>
                      <a:pt x="7442200" y="279400"/>
                    </a:cubicBezTo>
                    <a:lnTo>
                      <a:pt x="7442200" y="215900"/>
                    </a:lnTo>
                    <a:cubicBezTo>
                      <a:pt x="7442200" y="88900"/>
                      <a:pt x="7340600" y="0"/>
                      <a:pt x="7226300" y="0"/>
                    </a:cubicBezTo>
                    <a:close/>
                    <a:moveTo>
                      <a:pt x="7010400" y="914400"/>
                    </a:moveTo>
                    <a:lnTo>
                      <a:pt x="6845300" y="1320800"/>
                    </a:lnTo>
                    <a:cubicBezTo>
                      <a:pt x="6819900" y="1371600"/>
                      <a:pt x="6769100" y="1409700"/>
                      <a:pt x="6705600" y="1409700"/>
                    </a:cubicBezTo>
                    <a:lnTo>
                      <a:pt x="6642100" y="1409700"/>
                    </a:lnTo>
                    <a:cubicBezTo>
                      <a:pt x="6629400" y="1409700"/>
                      <a:pt x="6616700" y="1409700"/>
                      <a:pt x="6616700" y="1397000"/>
                    </a:cubicBezTo>
                    <a:cubicBezTo>
                      <a:pt x="6604000" y="1384300"/>
                      <a:pt x="6604000" y="1371600"/>
                      <a:pt x="6616700" y="1358900"/>
                    </a:cubicBezTo>
                    <a:lnTo>
                      <a:pt x="6807200" y="914400"/>
                    </a:lnTo>
                    <a:lnTo>
                      <a:pt x="6870700" y="736600"/>
                    </a:lnTo>
                    <a:cubicBezTo>
                      <a:pt x="6921500" y="635000"/>
                      <a:pt x="7023100" y="558800"/>
                      <a:pt x="7137400" y="558800"/>
                    </a:cubicBezTo>
                    <a:lnTo>
                      <a:pt x="7315200" y="558800"/>
                    </a:lnTo>
                    <a:cubicBezTo>
                      <a:pt x="7429500" y="558800"/>
                      <a:pt x="7531100" y="635000"/>
                      <a:pt x="7581900" y="736600"/>
                    </a:cubicBezTo>
                    <a:lnTo>
                      <a:pt x="7645400" y="914400"/>
                    </a:lnTo>
                    <a:lnTo>
                      <a:pt x="7835900" y="1358900"/>
                    </a:lnTo>
                    <a:cubicBezTo>
                      <a:pt x="7848600" y="1371600"/>
                      <a:pt x="7848600" y="1384300"/>
                      <a:pt x="7835900" y="1397000"/>
                    </a:cubicBezTo>
                    <a:cubicBezTo>
                      <a:pt x="7835900" y="1409700"/>
                      <a:pt x="7823200" y="1409700"/>
                      <a:pt x="7810500" y="1409700"/>
                    </a:cubicBezTo>
                    <a:lnTo>
                      <a:pt x="7747000" y="1409700"/>
                    </a:lnTo>
                    <a:cubicBezTo>
                      <a:pt x="7683500" y="1409700"/>
                      <a:pt x="7632700" y="1371600"/>
                      <a:pt x="7607300" y="1320800"/>
                    </a:cubicBezTo>
                    <a:lnTo>
                      <a:pt x="7442200" y="914400"/>
                    </a:lnTo>
                    <a:lnTo>
                      <a:pt x="7632700" y="1574800"/>
                    </a:lnTo>
                    <a:cubicBezTo>
                      <a:pt x="7645400" y="1587500"/>
                      <a:pt x="7632700" y="1600200"/>
                      <a:pt x="7632700" y="1612900"/>
                    </a:cubicBezTo>
                    <a:cubicBezTo>
                      <a:pt x="7620000" y="1612900"/>
                      <a:pt x="7607300" y="1625600"/>
                      <a:pt x="7607300" y="1625600"/>
                    </a:cubicBezTo>
                    <a:lnTo>
                      <a:pt x="7505700" y="1625600"/>
                    </a:lnTo>
                    <a:lnTo>
                      <a:pt x="7454900" y="2222500"/>
                    </a:lnTo>
                    <a:cubicBezTo>
                      <a:pt x="7454900" y="2247900"/>
                      <a:pt x="7442200" y="2260600"/>
                      <a:pt x="7416800" y="2260600"/>
                    </a:cubicBezTo>
                    <a:cubicBezTo>
                      <a:pt x="7340600" y="2260600"/>
                      <a:pt x="7277100" y="2197100"/>
                      <a:pt x="7277100" y="2120900"/>
                    </a:cubicBezTo>
                    <a:lnTo>
                      <a:pt x="7251700" y="1625600"/>
                    </a:lnTo>
                    <a:lnTo>
                      <a:pt x="7200900" y="1625600"/>
                    </a:lnTo>
                    <a:lnTo>
                      <a:pt x="7175500" y="2120900"/>
                    </a:lnTo>
                    <a:cubicBezTo>
                      <a:pt x="7175500" y="2197100"/>
                      <a:pt x="7112000" y="2260600"/>
                      <a:pt x="7035800" y="2260600"/>
                    </a:cubicBezTo>
                    <a:cubicBezTo>
                      <a:pt x="7010400" y="2260600"/>
                      <a:pt x="6997700" y="2247900"/>
                      <a:pt x="6997700" y="2222500"/>
                    </a:cubicBezTo>
                    <a:lnTo>
                      <a:pt x="6946900" y="1625600"/>
                    </a:lnTo>
                    <a:lnTo>
                      <a:pt x="6845300" y="1625600"/>
                    </a:lnTo>
                    <a:cubicBezTo>
                      <a:pt x="6845300" y="1625600"/>
                      <a:pt x="6832600" y="1612900"/>
                      <a:pt x="6819900" y="1612900"/>
                    </a:cubicBezTo>
                    <a:cubicBezTo>
                      <a:pt x="6819900" y="1600200"/>
                      <a:pt x="6807200" y="1587500"/>
                      <a:pt x="6819900" y="1574800"/>
                    </a:cubicBezTo>
                    <a:lnTo>
                      <a:pt x="7010400" y="914400"/>
                    </a:lnTo>
                    <a:close/>
                  </a:path>
                </a:pathLst>
              </a:custGeom>
              <a:solidFill>
                <a:srgbClr val="FFFFFF"/>
              </a:solidFill>
            </p:spPr>
            <p:txBody>
              <a:bodyPr/>
              <a:lstStyle/>
              <a:p>
                <a:endParaRPr lang="tr-TR"/>
              </a:p>
            </p:txBody>
          </p:sp>
          <p:sp>
            <p:nvSpPr>
              <p:cNvPr id="9" name="Freeform 9"/>
              <p:cNvSpPr/>
              <p:nvPr/>
            </p:nvSpPr>
            <p:spPr>
              <a:xfrm>
                <a:off x="8267700" y="0"/>
                <a:ext cx="1244600" cy="2260600"/>
              </a:xfrm>
              <a:custGeom>
                <a:avLst/>
                <a:gdLst/>
                <a:ahLst/>
                <a:cxnLst/>
                <a:rect l="l" t="t" r="r" b="b"/>
                <a:pathLst>
                  <a:path w="12446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close/>
                    <a:moveTo>
                      <a:pt x="406400" y="914400"/>
                    </a:move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38200" y="914400"/>
                    </a:lnTo>
                    <a:lnTo>
                      <a:pt x="1028700" y="1574800"/>
                    </a:lnTo>
                    <a:cubicBezTo>
                      <a:pt x="1041400" y="1587500"/>
                      <a:pt x="1028700" y="1600200"/>
                      <a:pt x="1028700" y="1612900"/>
                    </a:cubicBezTo>
                    <a:cubicBezTo>
                      <a:pt x="1016000" y="1612900"/>
                      <a:pt x="1003300" y="1625600"/>
                      <a:pt x="1003300" y="1625600"/>
                    </a:cubicBezTo>
                    <a:lnTo>
                      <a:pt x="901700" y="1625600"/>
                    </a:lnTo>
                    <a:lnTo>
                      <a:pt x="850900" y="2222500"/>
                    </a:lnTo>
                    <a:cubicBezTo>
                      <a:pt x="850900" y="2247900"/>
                      <a:pt x="838200" y="2260600"/>
                      <a:pt x="812800" y="2260600"/>
                    </a:cubicBezTo>
                    <a:cubicBezTo>
                      <a:pt x="736600" y="2260600"/>
                      <a:pt x="673100" y="2197100"/>
                      <a:pt x="673100" y="2120900"/>
                    </a:cubicBezTo>
                    <a:lnTo>
                      <a:pt x="647700" y="1625600"/>
                    </a:lnTo>
                    <a:lnTo>
                      <a:pt x="596900" y="1625600"/>
                    </a:lnTo>
                    <a:lnTo>
                      <a:pt x="571500" y="2120900"/>
                    </a:lnTo>
                    <a:cubicBezTo>
                      <a:pt x="571500" y="2197100"/>
                      <a:pt x="508000" y="2260600"/>
                      <a:pt x="431800" y="2260600"/>
                    </a:cubicBezTo>
                    <a:cubicBezTo>
                      <a:pt x="406400" y="2260600"/>
                      <a:pt x="393700" y="2247900"/>
                      <a:pt x="393700" y="2222500"/>
                    </a:cubicBezTo>
                    <a:lnTo>
                      <a:pt x="342900" y="1625600"/>
                    </a:lnTo>
                    <a:lnTo>
                      <a:pt x="241300" y="1625600"/>
                    </a:lnTo>
                    <a:cubicBezTo>
                      <a:pt x="241300" y="1625600"/>
                      <a:pt x="228600" y="1612900"/>
                      <a:pt x="215900" y="1612900"/>
                    </a:cubicBezTo>
                    <a:cubicBezTo>
                      <a:pt x="215900" y="1600200"/>
                      <a:pt x="203200" y="1587500"/>
                      <a:pt x="215900" y="1574800"/>
                    </a:cubicBezTo>
                    <a:lnTo>
                      <a:pt x="406400" y="914400"/>
                    </a:lnTo>
                    <a:close/>
                  </a:path>
                </a:pathLst>
              </a:custGeom>
              <a:solidFill>
                <a:srgbClr val="05112B"/>
              </a:solidFill>
            </p:spPr>
            <p:txBody>
              <a:bodyPr/>
              <a:lstStyle/>
              <a:p>
                <a:endParaRPr lang="tr-TR"/>
              </a:p>
            </p:txBody>
          </p:sp>
        </p:grpSp>
      </p:grpSp>
      <p:sp>
        <p:nvSpPr>
          <p:cNvPr id="10" name="Freeform 10"/>
          <p:cNvSpPr/>
          <p:nvPr/>
        </p:nvSpPr>
        <p:spPr>
          <a:xfrm>
            <a:off x="3168457" y="6294640"/>
            <a:ext cx="12789302" cy="3793437"/>
          </a:xfrm>
          <a:custGeom>
            <a:avLst/>
            <a:gdLst/>
            <a:ahLst/>
            <a:cxnLst/>
            <a:rect l="l" t="t" r="r" b="b"/>
            <a:pathLst>
              <a:path w="12789302" h="3793437">
                <a:moveTo>
                  <a:pt x="0" y="0"/>
                </a:moveTo>
                <a:lnTo>
                  <a:pt x="12789302" y="0"/>
                </a:lnTo>
                <a:lnTo>
                  <a:pt x="12789302" y="3793437"/>
                </a:lnTo>
                <a:lnTo>
                  <a:pt x="0" y="3793437"/>
                </a:lnTo>
                <a:lnTo>
                  <a:pt x="0" y="0"/>
                </a:lnTo>
                <a:close/>
              </a:path>
            </a:pathLst>
          </a:custGeom>
          <a:blipFill>
            <a:blip r:embed="rId2"/>
            <a:stretch>
              <a:fillRect/>
            </a:stretch>
          </a:blipFill>
          <a:ln w="38100" cap="rnd">
            <a:solidFill>
              <a:srgbClr val="FFFFFF"/>
            </a:solidFill>
            <a:prstDash val="solid"/>
            <a:round/>
          </a:ln>
        </p:spPr>
        <p:txBody>
          <a:bodyPr/>
          <a:lstStyle/>
          <a:p>
            <a:endParaRPr lang="tr-TR"/>
          </a:p>
        </p:txBody>
      </p:sp>
      <p:sp>
        <p:nvSpPr>
          <p:cNvPr id="11" name="TextBox 11"/>
          <p:cNvSpPr txBox="1"/>
          <p:nvPr/>
        </p:nvSpPr>
        <p:spPr>
          <a:xfrm>
            <a:off x="794204" y="439449"/>
            <a:ext cx="16230600" cy="1178502"/>
          </a:xfrm>
          <a:prstGeom prst="rect">
            <a:avLst/>
          </a:prstGeom>
        </p:spPr>
        <p:txBody>
          <a:bodyPr lIns="0" tIns="0" rIns="0" bIns="0" rtlCol="0" anchor="t">
            <a:spAutoFit/>
          </a:bodyPr>
          <a:lstStyle/>
          <a:p>
            <a:pPr marL="0" lvl="0" indent="0" algn="ctr">
              <a:lnSpc>
                <a:spcPts val="9240"/>
              </a:lnSpc>
              <a:spcBef>
                <a:spcPct val="0"/>
              </a:spcBef>
            </a:pPr>
            <a:r>
              <a:rPr lang="en-US" sz="7700">
                <a:solidFill>
                  <a:srgbClr val="9803A4"/>
                </a:solidFill>
                <a:latin typeface="Now Bold"/>
              </a:rPr>
              <a:t>Gifthink’in Hedef Kitlesi</a:t>
            </a:r>
          </a:p>
        </p:txBody>
      </p:sp>
      <p:sp>
        <p:nvSpPr>
          <p:cNvPr id="12" name="TextBox 12"/>
          <p:cNvSpPr txBox="1"/>
          <p:nvPr/>
        </p:nvSpPr>
        <p:spPr>
          <a:xfrm>
            <a:off x="272658" y="1560801"/>
            <a:ext cx="16509210" cy="5848135"/>
          </a:xfrm>
          <a:prstGeom prst="rect">
            <a:avLst/>
          </a:prstGeom>
        </p:spPr>
        <p:txBody>
          <a:bodyPr lIns="0" tIns="0" rIns="0" bIns="0" rtlCol="0" anchor="t">
            <a:spAutoFit/>
          </a:bodyPr>
          <a:lstStyle/>
          <a:p>
            <a:pPr>
              <a:lnSpc>
                <a:spcPts val="4211"/>
              </a:lnSpc>
            </a:pPr>
            <a:r>
              <a:rPr lang="en-US" sz="3008">
                <a:solidFill>
                  <a:srgbClr val="191919"/>
                </a:solidFill>
                <a:latin typeface="Now Bold"/>
              </a:rPr>
              <a:t>Hedef Kitle Profili:</a:t>
            </a:r>
          </a:p>
          <a:p>
            <a:pPr marL="649523" lvl="1" indent="-324762">
              <a:lnSpc>
                <a:spcPts val="4211"/>
              </a:lnSpc>
              <a:buFont typeface="Arial"/>
              <a:buChar char="•"/>
            </a:pPr>
            <a:r>
              <a:rPr lang="en-US" sz="3008">
                <a:solidFill>
                  <a:srgbClr val="191919"/>
                </a:solidFill>
                <a:latin typeface="Now"/>
              </a:rPr>
              <a:t>Yaş Aralığı: 18-45 yaş arası</a:t>
            </a:r>
          </a:p>
          <a:p>
            <a:pPr marL="649523" lvl="1" indent="-324762">
              <a:lnSpc>
                <a:spcPts val="4211"/>
              </a:lnSpc>
              <a:buFont typeface="Arial"/>
              <a:buChar char="•"/>
            </a:pPr>
            <a:r>
              <a:rPr lang="en-US" sz="3008">
                <a:solidFill>
                  <a:srgbClr val="191919"/>
                </a:solidFill>
                <a:latin typeface="Now"/>
              </a:rPr>
              <a:t>İlgi Alanları: Hediyeler, çiçekler, etkinlikler, romantizm, özel günler, seyahat, yaşam tarzı</a:t>
            </a:r>
          </a:p>
          <a:p>
            <a:pPr marL="649523" lvl="1" indent="-324762">
              <a:lnSpc>
                <a:spcPts val="4211"/>
              </a:lnSpc>
              <a:buFont typeface="Arial"/>
              <a:buChar char="•"/>
            </a:pPr>
            <a:r>
              <a:rPr lang="en-US" sz="3008">
                <a:solidFill>
                  <a:srgbClr val="191919"/>
                </a:solidFill>
                <a:latin typeface="Now"/>
              </a:rPr>
              <a:t>Yerleşim Yerleri: genellikle büyük şehirler ve turistik bölgelerdir. </a:t>
            </a:r>
          </a:p>
          <a:p>
            <a:pPr>
              <a:lnSpc>
                <a:spcPts val="4211"/>
              </a:lnSpc>
            </a:pPr>
            <a:r>
              <a:rPr lang="en-US" sz="3008">
                <a:solidFill>
                  <a:srgbClr val="191919"/>
                </a:solidFill>
                <a:latin typeface="Now Bold"/>
              </a:rPr>
              <a:t>Gelir Modeli:</a:t>
            </a:r>
          </a:p>
          <a:p>
            <a:pPr marL="649523" lvl="1" indent="-324762">
              <a:lnSpc>
                <a:spcPts val="4211"/>
              </a:lnSpc>
              <a:buFont typeface="Arial"/>
              <a:buChar char="•"/>
            </a:pPr>
            <a:r>
              <a:rPr lang="en-US" sz="3008">
                <a:solidFill>
                  <a:srgbClr val="191919"/>
                </a:solidFill>
                <a:latin typeface="Now"/>
              </a:rPr>
              <a:t>A: Orta-üst gelir grubu</a:t>
            </a:r>
          </a:p>
          <a:p>
            <a:pPr marL="649523" lvl="1" indent="-324762">
              <a:lnSpc>
                <a:spcPts val="4211"/>
              </a:lnSpc>
              <a:buFont typeface="Arial"/>
              <a:buChar char="•"/>
            </a:pPr>
            <a:r>
              <a:rPr lang="en-US" sz="3008">
                <a:solidFill>
                  <a:srgbClr val="191919"/>
                </a:solidFill>
                <a:latin typeface="Now"/>
              </a:rPr>
              <a:t>B: Orta gelir grubu</a:t>
            </a:r>
          </a:p>
          <a:p>
            <a:pPr marL="649523" lvl="1" indent="-324762">
              <a:lnSpc>
                <a:spcPts val="4211"/>
              </a:lnSpc>
              <a:buFont typeface="Arial"/>
              <a:buChar char="•"/>
            </a:pPr>
            <a:r>
              <a:rPr lang="en-US" sz="3008">
                <a:solidFill>
                  <a:srgbClr val="191919"/>
                </a:solidFill>
                <a:latin typeface="Now"/>
              </a:rPr>
              <a:t>C: Orta-alt gelir grubu</a:t>
            </a:r>
          </a:p>
          <a:p>
            <a:pPr>
              <a:lnSpc>
                <a:spcPts val="4211"/>
              </a:lnSpc>
            </a:pPr>
            <a:endParaRPr lang="en-US" sz="3008">
              <a:solidFill>
                <a:srgbClr val="191919"/>
              </a:solidFill>
              <a:latin typeface="Now"/>
            </a:endParaRPr>
          </a:p>
          <a:p>
            <a:pPr marL="0" lvl="0" indent="0" algn="r">
              <a:lnSpc>
                <a:spcPts val="4211"/>
              </a:lnSpc>
              <a:spcBef>
                <a:spcPct val="0"/>
              </a:spcBef>
            </a:pPr>
            <a:endParaRPr lang="en-US" sz="3008">
              <a:solidFill>
                <a:srgbClr val="191919"/>
              </a:solidFill>
              <a:latin typeface="Now"/>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5548" y="-1236122"/>
            <a:ext cx="18264625" cy="11895363"/>
          </a:xfrm>
          <a:prstGeom prst="rect">
            <a:avLst/>
          </a:prstGeom>
        </p:spPr>
        <p:txBody>
          <a:bodyPr lIns="0" tIns="0" rIns="0" bIns="0" rtlCol="0" anchor="t">
            <a:spAutoFit/>
          </a:bodyPr>
          <a:lstStyle/>
          <a:p>
            <a:pPr>
              <a:lnSpc>
                <a:spcPts val="3851"/>
              </a:lnSpc>
            </a:pPr>
            <a:endParaRPr/>
          </a:p>
          <a:p>
            <a:pPr>
              <a:lnSpc>
                <a:spcPts val="3851"/>
              </a:lnSpc>
            </a:pPr>
            <a:endParaRPr/>
          </a:p>
          <a:p>
            <a:pPr algn="just">
              <a:lnSpc>
                <a:spcPts val="6091"/>
              </a:lnSpc>
            </a:pPr>
            <a:endParaRPr/>
          </a:p>
          <a:p>
            <a:pPr algn="just">
              <a:lnSpc>
                <a:spcPts val="6091"/>
              </a:lnSpc>
            </a:pPr>
            <a:r>
              <a:rPr lang="en-US" sz="4351">
                <a:solidFill>
                  <a:srgbClr val="191919"/>
                </a:solidFill>
                <a:latin typeface="Now Bold"/>
              </a:rPr>
              <a:t>   Sosyal Medya Platformları:</a:t>
            </a:r>
          </a:p>
          <a:p>
            <a:pPr marL="680375" lvl="1" indent="-340187" algn="just">
              <a:lnSpc>
                <a:spcPts val="4411"/>
              </a:lnSpc>
              <a:buFont typeface="Arial"/>
              <a:buChar char="•"/>
            </a:pPr>
            <a:r>
              <a:rPr lang="en-US" sz="3151">
                <a:solidFill>
                  <a:srgbClr val="9803A4"/>
                </a:solidFill>
                <a:latin typeface="Now"/>
              </a:rPr>
              <a:t>  </a:t>
            </a:r>
            <a:r>
              <a:rPr lang="en-US" sz="3151">
                <a:solidFill>
                  <a:srgbClr val="9803A4"/>
                </a:solidFill>
                <a:latin typeface="Now Bold"/>
              </a:rPr>
              <a:t>Facebook:</a:t>
            </a:r>
            <a:r>
              <a:rPr lang="en-US" sz="3151">
                <a:solidFill>
                  <a:srgbClr val="191919"/>
                </a:solidFill>
                <a:latin typeface="Now"/>
              </a:rPr>
              <a:t> Geniş kullanıcı kitlesine sahip ve reklam seçenekleri zengin bir platform. Marka sayfası oluşturarak etkileşim yaratılabilir.</a:t>
            </a:r>
          </a:p>
          <a:p>
            <a:pPr marL="680375" lvl="1" indent="-340187" algn="just">
              <a:lnSpc>
                <a:spcPts val="4411"/>
              </a:lnSpc>
              <a:buFont typeface="Arial"/>
              <a:buChar char="•"/>
            </a:pPr>
            <a:r>
              <a:rPr lang="en-US" sz="3151">
                <a:solidFill>
                  <a:srgbClr val="191919"/>
                </a:solidFill>
                <a:latin typeface="Now"/>
              </a:rPr>
              <a:t>  </a:t>
            </a:r>
            <a:r>
              <a:rPr lang="en-US" sz="3151">
                <a:solidFill>
                  <a:srgbClr val="9803A4"/>
                </a:solidFill>
                <a:latin typeface="Now Bold"/>
              </a:rPr>
              <a:t>Instagram: </a:t>
            </a:r>
            <a:r>
              <a:rPr lang="en-US" sz="3151">
                <a:solidFill>
                  <a:srgbClr val="191919"/>
                </a:solidFill>
                <a:latin typeface="Now"/>
              </a:rPr>
              <a:t>Hedef kitlenin büyük bir kısmı Instagram'ı aktif olarak kullanır.</a:t>
            </a:r>
          </a:p>
          <a:p>
            <a:pPr marL="680375" lvl="1" indent="-340187" algn="just">
              <a:lnSpc>
                <a:spcPts val="4411"/>
              </a:lnSpc>
              <a:buFont typeface="Arial"/>
              <a:buChar char="•"/>
            </a:pPr>
            <a:r>
              <a:rPr lang="en-US" sz="3151">
                <a:solidFill>
                  <a:srgbClr val="191919"/>
                </a:solidFill>
                <a:latin typeface="Now"/>
              </a:rPr>
              <a:t>Görsel içeriklere ilgi gösterirler ve hediyelerin ve çiçeklerin estetik sunumlarına dikkat ederler.</a:t>
            </a:r>
          </a:p>
          <a:p>
            <a:pPr marL="680375" lvl="1" indent="-340187" algn="just">
              <a:lnSpc>
                <a:spcPts val="4411"/>
              </a:lnSpc>
              <a:buFont typeface="Arial"/>
              <a:buChar char="•"/>
            </a:pPr>
            <a:r>
              <a:rPr lang="en-US" sz="3151">
                <a:solidFill>
                  <a:srgbClr val="191919"/>
                </a:solidFill>
                <a:latin typeface="Now"/>
              </a:rPr>
              <a:t>Instagram, ürün görselleri, hediye fikirleri, kampanyalar ve müşteri memnuniyeti hikayeleri paylaşmak için ideal bir platform olabilir.</a:t>
            </a:r>
          </a:p>
          <a:p>
            <a:pPr marL="680375" lvl="1" indent="-340187" algn="just">
              <a:lnSpc>
                <a:spcPts val="4411"/>
              </a:lnSpc>
              <a:buFont typeface="Arial"/>
              <a:buChar char="•"/>
            </a:pPr>
            <a:r>
              <a:rPr lang="en-US" sz="3151">
                <a:solidFill>
                  <a:srgbClr val="9803A4"/>
                </a:solidFill>
                <a:latin typeface="Now Bold"/>
              </a:rPr>
              <a:t>Tiktok: </a:t>
            </a:r>
            <a:r>
              <a:rPr lang="en-US" sz="3151">
                <a:solidFill>
                  <a:srgbClr val="191919"/>
                </a:solidFill>
                <a:latin typeface="Now"/>
              </a:rPr>
              <a:t>Eğlenceli içerikler ve hızlı ilgi çekici videolar için kullanabiliriz.</a:t>
            </a:r>
          </a:p>
          <a:p>
            <a:pPr marL="680375" lvl="1" indent="-340187" algn="just">
              <a:lnSpc>
                <a:spcPts val="4411"/>
              </a:lnSpc>
              <a:buFont typeface="Arial"/>
              <a:buChar char="•"/>
            </a:pPr>
            <a:r>
              <a:rPr lang="en-US" sz="3151">
                <a:solidFill>
                  <a:srgbClr val="191919"/>
                </a:solidFill>
                <a:latin typeface="Now"/>
              </a:rPr>
              <a:t>Ürün tanıtımları ve kreatif içeriklerle marka bilinirliği oluşturmak için ideal bir platform olabilir.</a:t>
            </a:r>
          </a:p>
          <a:p>
            <a:pPr marL="680375" lvl="1" indent="-340187" algn="just">
              <a:lnSpc>
                <a:spcPts val="4411"/>
              </a:lnSpc>
              <a:buFont typeface="Arial"/>
              <a:buChar char="•"/>
            </a:pPr>
            <a:r>
              <a:rPr lang="en-US" sz="3151">
                <a:solidFill>
                  <a:srgbClr val="9803A4"/>
                </a:solidFill>
                <a:latin typeface="Now Bold"/>
              </a:rPr>
              <a:t>Pinterest</a:t>
            </a:r>
            <a:r>
              <a:rPr lang="en-US" sz="3151">
                <a:solidFill>
                  <a:srgbClr val="191919"/>
                </a:solidFill>
                <a:latin typeface="Now Bold"/>
              </a:rPr>
              <a:t>:</a:t>
            </a:r>
          </a:p>
          <a:p>
            <a:pPr marL="680375" lvl="1" indent="-340187" algn="just">
              <a:lnSpc>
                <a:spcPts val="4411"/>
              </a:lnSpc>
              <a:buFont typeface="Arial"/>
              <a:buChar char="•"/>
            </a:pPr>
            <a:r>
              <a:rPr lang="en-US" sz="3151">
                <a:solidFill>
                  <a:srgbClr val="191919"/>
                </a:solidFill>
                <a:latin typeface="Now"/>
              </a:rPr>
              <a:t>Hedef kitlemiz Hediyeler ve çiçek aranjmanları gibi görsel olarak çekici ürünler için ilham almak ve paylaşmak amacıyla Pinterest'i kullanabilirler bu yüzden bu platformu kullanabiliriz.</a:t>
            </a:r>
          </a:p>
          <a:p>
            <a:pPr marL="680375" lvl="1" indent="-340187" algn="just">
              <a:lnSpc>
                <a:spcPts val="4411"/>
              </a:lnSpc>
              <a:buFont typeface="Arial"/>
              <a:buChar char="•"/>
            </a:pPr>
            <a:r>
              <a:rPr lang="en-US" sz="3151">
                <a:solidFill>
                  <a:srgbClr val="9803A4"/>
                </a:solidFill>
                <a:latin typeface="Now Bold"/>
              </a:rPr>
              <a:t>LinkedIn:</a:t>
            </a:r>
            <a:r>
              <a:rPr lang="en-US" sz="3151">
                <a:solidFill>
                  <a:srgbClr val="191919"/>
                </a:solidFill>
                <a:latin typeface="Now Bold"/>
              </a:rPr>
              <a:t> </a:t>
            </a:r>
            <a:r>
              <a:rPr lang="en-US" sz="3151">
                <a:solidFill>
                  <a:srgbClr val="191919"/>
                </a:solidFill>
                <a:latin typeface="Now"/>
              </a:rPr>
              <a:t>B2B (işletmeler arası) pazarlama için etkili bir platform. Profesyonel ağınızı genişletebiliriz. Kurumsal etkinlikler, iş ilişkileri ve marka bilinirliği için kullanılabilir.</a:t>
            </a:r>
            <a:r>
              <a:rPr lang="en-US" sz="3151">
                <a:solidFill>
                  <a:srgbClr val="FFFFFF"/>
                </a:solidFill>
                <a:latin typeface="Now"/>
              </a:rPr>
              <a:t>eposta pazarlama,</a:t>
            </a:r>
          </a:p>
        </p:txBody>
      </p:sp>
      <p:grpSp>
        <p:nvGrpSpPr>
          <p:cNvPr id="3" name="Group 3"/>
          <p:cNvGrpSpPr/>
          <p:nvPr/>
        </p:nvGrpSpPr>
        <p:grpSpPr>
          <a:xfrm>
            <a:off x="16296727" y="-1742054"/>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76F283-10A7-100E-A4A4-2271C46CD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771900"/>
            <a:ext cx="6950878" cy="4419600"/>
          </a:xfrm>
          <a:prstGeom prst="rect">
            <a:avLst/>
          </a:prstGeom>
        </p:spPr>
      </p:pic>
      <p:pic>
        <p:nvPicPr>
          <p:cNvPr id="9" name="Picture 8">
            <a:extLst>
              <a:ext uri="{FF2B5EF4-FFF2-40B4-BE49-F238E27FC236}">
                <a16:creationId xmlns:a16="http://schemas.microsoft.com/office/drawing/2014/main" id="{4A824FC3-9CE7-6155-0623-35A3F066F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0" y="4381500"/>
            <a:ext cx="4953000" cy="3457575"/>
          </a:xfrm>
          <a:prstGeom prst="rect">
            <a:avLst/>
          </a:prstGeom>
        </p:spPr>
      </p:pic>
      <p:sp>
        <p:nvSpPr>
          <p:cNvPr id="10" name="Title 9">
            <a:extLst>
              <a:ext uri="{FF2B5EF4-FFF2-40B4-BE49-F238E27FC236}">
                <a16:creationId xmlns:a16="http://schemas.microsoft.com/office/drawing/2014/main" id="{D37414FF-AF21-A917-9A11-FB13B990CCBA}"/>
              </a:ext>
            </a:extLst>
          </p:cNvPr>
          <p:cNvSpPr>
            <a:spLocks noGrp="1"/>
          </p:cNvSpPr>
          <p:nvPr>
            <p:ph type="ctrTitle"/>
          </p:nvPr>
        </p:nvSpPr>
        <p:spPr>
          <a:xfrm>
            <a:off x="1219200" y="1052513"/>
            <a:ext cx="14325600" cy="1470025"/>
          </a:xfrm>
        </p:spPr>
        <p:txBody>
          <a:bodyPr/>
          <a:lstStyle/>
          <a:p>
            <a:r>
              <a:rPr lang="tr-TR" b="1" dirty="0">
                <a:solidFill>
                  <a:schemeClr val="accent4"/>
                </a:solidFill>
              </a:rPr>
              <a:t>Hangi Sosyal Medya Yönetim Programlarını Kullanıyoruz?</a:t>
            </a:r>
          </a:p>
        </p:txBody>
      </p:sp>
    </p:spTree>
    <p:extLst>
      <p:ext uri="{BB962C8B-B14F-4D97-AF65-F5344CB8AC3E}">
        <p14:creationId xmlns:p14="http://schemas.microsoft.com/office/powerpoint/2010/main" val="733858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14096" y="-1090355"/>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
        <p:nvSpPr>
          <p:cNvPr id="5" name="TextBox 5"/>
          <p:cNvSpPr txBox="1"/>
          <p:nvPr/>
        </p:nvSpPr>
        <p:spPr>
          <a:xfrm>
            <a:off x="-486611" y="5563493"/>
            <a:ext cx="18463650" cy="2689068"/>
          </a:xfrm>
          <a:prstGeom prst="rect">
            <a:avLst/>
          </a:prstGeom>
        </p:spPr>
        <p:txBody>
          <a:bodyPr lIns="0" tIns="0" rIns="0" bIns="0" rtlCol="0" anchor="t">
            <a:spAutoFit/>
          </a:bodyPr>
          <a:lstStyle/>
          <a:p>
            <a:pPr algn="ctr">
              <a:lnSpc>
                <a:spcPts val="5758"/>
              </a:lnSpc>
            </a:pPr>
            <a:r>
              <a:rPr lang="en-US" sz="4606">
                <a:solidFill>
                  <a:srgbClr val="9803A4"/>
                </a:solidFill>
                <a:latin typeface="Now Bold"/>
              </a:rPr>
              <a:t>Dijital strateji etkinliğimizi ölçmek ve analiz etmek için ne yapabiliriz?</a:t>
            </a:r>
          </a:p>
          <a:p>
            <a:pPr algn="ctr">
              <a:lnSpc>
                <a:spcPts val="9758"/>
              </a:lnSpc>
              <a:spcBef>
                <a:spcPct val="0"/>
              </a:spcBef>
            </a:pPr>
            <a:endParaRPr lang="en-US" sz="4606">
              <a:solidFill>
                <a:srgbClr val="9803A4"/>
              </a:solidFill>
              <a:latin typeface="Now Bold"/>
            </a:endParaRPr>
          </a:p>
        </p:txBody>
      </p:sp>
      <p:sp>
        <p:nvSpPr>
          <p:cNvPr id="6" name="TextBox 6"/>
          <p:cNvSpPr txBox="1"/>
          <p:nvPr/>
        </p:nvSpPr>
        <p:spPr>
          <a:xfrm>
            <a:off x="0" y="7547920"/>
            <a:ext cx="16609860" cy="19672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00000"/>
                </a:solidFill>
                <a:latin typeface="Now Bold"/>
              </a:rPr>
              <a:t>A/B Testleri: Web sitesi tasarımı, içerik ve reklam kampanyaları gibi faktörleri test etmek için A/B testleri yapabilir ve hangi varyasyonun daha etkili olduğunu ölçebiliriz.</a:t>
            </a:r>
          </a:p>
          <a:p>
            <a:pPr marL="604519" lvl="1" indent="-302260">
              <a:lnSpc>
                <a:spcPts val="3919"/>
              </a:lnSpc>
              <a:buFont typeface="Arial"/>
              <a:buChar char="•"/>
            </a:pPr>
            <a:r>
              <a:rPr lang="en-US" sz="2799">
                <a:solidFill>
                  <a:srgbClr val="000000"/>
                </a:solidFill>
                <a:latin typeface="Now Bold"/>
              </a:rPr>
              <a:t>Düzenli Raporlama: Belirli aralıklarla (haftalık, aylık, yıllık) performans raporları oluşturarak stratejinizin etkisini düzenli olarak değerlendirebiliriz.</a:t>
            </a:r>
          </a:p>
        </p:txBody>
      </p:sp>
      <p:sp>
        <p:nvSpPr>
          <p:cNvPr id="7" name="TextBox 7"/>
          <p:cNvSpPr txBox="1"/>
          <p:nvPr/>
        </p:nvSpPr>
        <p:spPr>
          <a:xfrm>
            <a:off x="231128" y="2779431"/>
            <a:ext cx="17028172" cy="1600024"/>
          </a:xfrm>
          <a:prstGeom prst="rect">
            <a:avLst/>
          </a:prstGeom>
        </p:spPr>
        <p:txBody>
          <a:bodyPr lIns="0" tIns="0" rIns="0" bIns="0" rtlCol="0" anchor="t">
            <a:spAutoFit/>
          </a:bodyPr>
          <a:lstStyle/>
          <a:p>
            <a:pPr>
              <a:lnSpc>
                <a:spcPts val="4125"/>
              </a:lnSpc>
            </a:pPr>
            <a:r>
              <a:rPr lang="en-US" sz="3300">
                <a:solidFill>
                  <a:srgbClr val="9803A4"/>
                </a:solidFill>
                <a:latin typeface="Now Bold"/>
              </a:rPr>
              <a:t>Kendi Web Sitesi:</a:t>
            </a:r>
            <a:r>
              <a:rPr lang="en-US" sz="3300">
                <a:solidFill>
                  <a:srgbClr val="000000"/>
                </a:solidFill>
                <a:latin typeface="Now"/>
              </a:rPr>
              <a:t> </a:t>
            </a:r>
            <a:r>
              <a:rPr lang="en-US" sz="3300">
                <a:solidFill>
                  <a:srgbClr val="000000"/>
                </a:solidFill>
                <a:latin typeface="Now Bold"/>
              </a:rPr>
              <a:t>Özelleştirilebilir, marka kimliğinizi tam olarak yansıtan bir platform. Ürünlerinizi sergileyebilir ve doğrudan satış yapabilirsiniz.</a:t>
            </a:r>
          </a:p>
          <a:p>
            <a:pPr>
              <a:lnSpc>
                <a:spcPts val="4125"/>
              </a:lnSpc>
              <a:spcBef>
                <a:spcPct val="0"/>
              </a:spcBef>
            </a:pPr>
            <a:r>
              <a:rPr lang="en-US" sz="3300">
                <a:solidFill>
                  <a:srgbClr val="000000"/>
                </a:solidFill>
                <a:latin typeface="Now Bold"/>
              </a:rPr>
              <a:t>HepsiBurada,Trendyol,Amazon,Etsy gibi platformları kullanabiliriz.</a:t>
            </a:r>
          </a:p>
        </p:txBody>
      </p:sp>
      <p:sp>
        <p:nvSpPr>
          <p:cNvPr id="8" name="TextBox 8"/>
          <p:cNvSpPr txBox="1"/>
          <p:nvPr/>
        </p:nvSpPr>
        <p:spPr>
          <a:xfrm>
            <a:off x="231128" y="990600"/>
            <a:ext cx="8806187" cy="1005145"/>
          </a:xfrm>
          <a:prstGeom prst="rect">
            <a:avLst/>
          </a:prstGeom>
        </p:spPr>
        <p:txBody>
          <a:bodyPr lIns="0" tIns="0" rIns="0" bIns="0" rtlCol="0" anchor="t">
            <a:spAutoFit/>
          </a:bodyPr>
          <a:lstStyle/>
          <a:p>
            <a:pPr algn="ctr">
              <a:lnSpc>
                <a:spcPts val="7875"/>
              </a:lnSpc>
              <a:spcBef>
                <a:spcPct val="0"/>
              </a:spcBef>
            </a:pPr>
            <a:r>
              <a:rPr lang="en-US" sz="6300">
                <a:solidFill>
                  <a:srgbClr val="9803A4"/>
                </a:solidFill>
                <a:latin typeface="Now Bold"/>
              </a:rPr>
              <a:t>E-Ticaret Platformları</a:t>
            </a:r>
          </a:p>
        </p:txBody>
      </p:sp>
      <p:grpSp>
        <p:nvGrpSpPr>
          <p:cNvPr id="9" name="Group 9"/>
          <p:cNvGrpSpPr/>
          <p:nvPr/>
        </p:nvGrpSpPr>
        <p:grpSpPr>
          <a:xfrm>
            <a:off x="16609860" y="8560110"/>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grpSp>
        <p:nvGrpSpPr>
          <p:cNvPr id="3" name="Group 3"/>
          <p:cNvGrpSpPr>
            <a:grpSpLocks noChangeAspect="1"/>
          </p:cNvGrpSpPr>
          <p:nvPr/>
        </p:nvGrpSpPr>
        <p:grpSpPr>
          <a:xfrm>
            <a:off x="13638738" y="-638543"/>
            <a:ext cx="6007866" cy="6007842"/>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497" r="-25454"/>
              </a:stretch>
            </a:blipFill>
          </p:spPr>
          <p:txBody>
            <a:bodyPr/>
            <a:lstStyle/>
            <a:p>
              <a:endParaRPr lang="tr-TR"/>
            </a:p>
          </p:txBody>
        </p:sp>
      </p:grpSp>
      <p:sp>
        <p:nvSpPr>
          <p:cNvPr id="5" name="Freeform 5"/>
          <p:cNvSpPr/>
          <p:nvPr/>
        </p:nvSpPr>
        <p:spPr>
          <a:xfrm>
            <a:off x="15789218" y="7374795"/>
            <a:ext cx="4353251" cy="4353251"/>
          </a:xfrm>
          <a:custGeom>
            <a:avLst/>
            <a:gdLst/>
            <a:ahLst/>
            <a:cxnLst/>
            <a:rect l="l" t="t" r="r" b="b"/>
            <a:pathLst>
              <a:path w="4353251" h="4353251">
                <a:moveTo>
                  <a:pt x="0" y="0"/>
                </a:moveTo>
                <a:lnTo>
                  <a:pt x="4353251" y="0"/>
                </a:lnTo>
                <a:lnTo>
                  <a:pt x="4353251" y="4353251"/>
                </a:lnTo>
                <a:lnTo>
                  <a:pt x="0" y="4353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6" name="Group 6"/>
          <p:cNvGrpSpPr>
            <a:grpSpLocks noChangeAspect="1"/>
          </p:cNvGrpSpPr>
          <p:nvPr/>
        </p:nvGrpSpPr>
        <p:grpSpPr>
          <a:xfrm>
            <a:off x="13050510" y="6077143"/>
            <a:ext cx="2738708" cy="2738697"/>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99" r="-24999"/>
              </a:stretch>
            </a:blipFill>
          </p:spPr>
          <p:txBody>
            <a:bodyPr/>
            <a:lstStyle/>
            <a:p>
              <a:endParaRPr lang="tr-TR"/>
            </a:p>
          </p:txBody>
        </p:sp>
      </p:grpSp>
      <p:sp>
        <p:nvSpPr>
          <p:cNvPr id="8" name="TextBox 8"/>
          <p:cNvSpPr txBox="1"/>
          <p:nvPr/>
        </p:nvSpPr>
        <p:spPr>
          <a:xfrm>
            <a:off x="233008" y="166490"/>
            <a:ext cx="11302830" cy="2198888"/>
          </a:xfrm>
          <a:prstGeom prst="rect">
            <a:avLst/>
          </a:prstGeom>
        </p:spPr>
        <p:txBody>
          <a:bodyPr lIns="0" tIns="0" rIns="0" bIns="0" rtlCol="0" anchor="t">
            <a:spAutoFit/>
          </a:bodyPr>
          <a:lstStyle/>
          <a:p>
            <a:pPr>
              <a:lnSpc>
                <a:spcPts val="8625"/>
              </a:lnSpc>
            </a:pPr>
            <a:r>
              <a:rPr lang="en-US" sz="6900">
                <a:solidFill>
                  <a:srgbClr val="9803A4"/>
                </a:solidFill>
                <a:latin typeface="Now Bold"/>
              </a:rPr>
              <a:t>Sosyal Medya İçerik Planı</a:t>
            </a:r>
          </a:p>
        </p:txBody>
      </p:sp>
      <p:sp>
        <p:nvSpPr>
          <p:cNvPr id="9" name="TextBox 9"/>
          <p:cNvSpPr txBox="1"/>
          <p:nvPr/>
        </p:nvSpPr>
        <p:spPr>
          <a:xfrm>
            <a:off x="233008" y="2289178"/>
            <a:ext cx="13697541" cy="7512524"/>
          </a:xfrm>
          <a:prstGeom prst="rect">
            <a:avLst/>
          </a:prstGeom>
        </p:spPr>
        <p:txBody>
          <a:bodyPr lIns="0" tIns="0" rIns="0" bIns="0" rtlCol="0" anchor="t">
            <a:spAutoFit/>
          </a:bodyPr>
          <a:lstStyle/>
          <a:p>
            <a:pPr>
              <a:lnSpc>
                <a:spcPts val="4500"/>
              </a:lnSpc>
            </a:pPr>
            <a:r>
              <a:rPr lang="en-US" sz="3214">
                <a:solidFill>
                  <a:srgbClr val="9803A4"/>
                </a:solidFill>
                <a:latin typeface="Now Bold"/>
              </a:rPr>
              <a:t>İçerik Türleri:</a:t>
            </a:r>
          </a:p>
          <a:p>
            <a:pPr>
              <a:lnSpc>
                <a:spcPts val="3910"/>
              </a:lnSpc>
            </a:pPr>
            <a:r>
              <a:rPr lang="en-US" sz="2793">
                <a:solidFill>
                  <a:srgbClr val="9803A4"/>
                </a:solidFill>
                <a:latin typeface="Now"/>
              </a:rPr>
              <a:t>Blog Yazıları:</a:t>
            </a:r>
          </a:p>
          <a:p>
            <a:pPr>
              <a:lnSpc>
                <a:spcPts val="3910"/>
              </a:lnSpc>
            </a:pPr>
            <a:r>
              <a:rPr lang="en-US" sz="2793">
                <a:solidFill>
                  <a:srgbClr val="9803A4"/>
                </a:solidFill>
                <a:latin typeface="Now Bold"/>
              </a:rPr>
              <a:t>Hedef Kitle</a:t>
            </a:r>
            <a:r>
              <a:rPr lang="en-US" sz="2793">
                <a:solidFill>
                  <a:srgbClr val="04376C"/>
                </a:solidFill>
                <a:latin typeface="Now Bold"/>
              </a:rPr>
              <a:t>: </a:t>
            </a:r>
            <a:r>
              <a:rPr lang="en-US" sz="2793">
                <a:solidFill>
                  <a:srgbClr val="000000"/>
                </a:solidFill>
                <a:latin typeface="Now Bold"/>
              </a:rPr>
              <a:t>Endüstri uzmanları, müşteriler, potansiyel müşteriler.</a:t>
            </a:r>
          </a:p>
          <a:p>
            <a:pPr>
              <a:lnSpc>
                <a:spcPts val="3910"/>
              </a:lnSpc>
            </a:pPr>
            <a:r>
              <a:rPr lang="en-US" sz="2793">
                <a:solidFill>
                  <a:srgbClr val="9803A4"/>
                </a:solidFill>
                <a:latin typeface="Now Bold"/>
              </a:rPr>
              <a:t>Platformlar:</a:t>
            </a:r>
            <a:r>
              <a:rPr lang="en-US" sz="2793">
                <a:solidFill>
                  <a:srgbClr val="04376C"/>
                </a:solidFill>
                <a:latin typeface="Now Bold"/>
              </a:rPr>
              <a:t> </a:t>
            </a:r>
            <a:r>
              <a:rPr lang="en-US" sz="2793">
                <a:solidFill>
                  <a:srgbClr val="191919"/>
                </a:solidFill>
                <a:latin typeface="Now Bold"/>
              </a:rPr>
              <a:t>Web siteniz, LinkedIn, Medium.</a:t>
            </a:r>
          </a:p>
          <a:p>
            <a:pPr>
              <a:lnSpc>
                <a:spcPts val="3910"/>
              </a:lnSpc>
            </a:pPr>
            <a:r>
              <a:rPr lang="en-US" sz="2793">
                <a:solidFill>
                  <a:srgbClr val="9803A4"/>
                </a:solidFill>
                <a:latin typeface="Now Bold"/>
              </a:rPr>
              <a:t>Konular</a:t>
            </a:r>
            <a:r>
              <a:rPr lang="en-US" sz="2793">
                <a:solidFill>
                  <a:srgbClr val="04376C"/>
                </a:solidFill>
                <a:latin typeface="Now Bold"/>
              </a:rPr>
              <a:t>: </a:t>
            </a:r>
            <a:r>
              <a:rPr lang="en-US" sz="2793">
                <a:solidFill>
                  <a:srgbClr val="191919"/>
                </a:solidFill>
                <a:latin typeface="Now Bold"/>
              </a:rPr>
              <a:t>Endüstri trendleri, ürün incelemeleri, rehberler, ipuçları.</a:t>
            </a:r>
          </a:p>
          <a:p>
            <a:pPr>
              <a:lnSpc>
                <a:spcPts val="3910"/>
              </a:lnSpc>
            </a:pPr>
            <a:endParaRPr lang="en-US" sz="2793">
              <a:solidFill>
                <a:srgbClr val="191919"/>
              </a:solidFill>
              <a:latin typeface="Now Bold"/>
            </a:endParaRPr>
          </a:p>
          <a:p>
            <a:pPr>
              <a:lnSpc>
                <a:spcPts val="3910"/>
              </a:lnSpc>
            </a:pPr>
            <a:r>
              <a:rPr lang="en-US" sz="2793">
                <a:solidFill>
                  <a:srgbClr val="9803A4"/>
                </a:solidFill>
                <a:latin typeface="Now"/>
              </a:rPr>
              <a:t>Video İçerikler:</a:t>
            </a:r>
          </a:p>
          <a:p>
            <a:pPr>
              <a:lnSpc>
                <a:spcPts val="3910"/>
              </a:lnSpc>
            </a:pPr>
            <a:r>
              <a:rPr lang="en-US" sz="2793">
                <a:solidFill>
                  <a:srgbClr val="9803A4"/>
                </a:solidFill>
                <a:latin typeface="Now Bold"/>
              </a:rPr>
              <a:t>Hedef Kitle</a:t>
            </a:r>
            <a:r>
              <a:rPr lang="en-US" sz="2793">
                <a:solidFill>
                  <a:srgbClr val="04376C"/>
                </a:solidFill>
                <a:latin typeface="Now Bold"/>
              </a:rPr>
              <a:t>:</a:t>
            </a:r>
            <a:r>
              <a:rPr lang="en-US" sz="2793">
                <a:solidFill>
                  <a:srgbClr val="191919"/>
                </a:solidFill>
                <a:latin typeface="Now Bold"/>
              </a:rPr>
              <a:t> Gençler, görsel öğrenenler.</a:t>
            </a:r>
          </a:p>
          <a:p>
            <a:pPr>
              <a:lnSpc>
                <a:spcPts val="3910"/>
              </a:lnSpc>
            </a:pPr>
            <a:r>
              <a:rPr lang="en-US" sz="2793">
                <a:solidFill>
                  <a:srgbClr val="9803A4"/>
                </a:solidFill>
                <a:latin typeface="Now Bold"/>
              </a:rPr>
              <a:t>Platformlar: </a:t>
            </a:r>
            <a:r>
              <a:rPr lang="en-US" sz="2793">
                <a:solidFill>
                  <a:srgbClr val="000000"/>
                </a:solidFill>
                <a:latin typeface="Now Bold"/>
              </a:rPr>
              <a:t>Instagram, Facebook,Tiktok,Youtube</a:t>
            </a:r>
          </a:p>
          <a:p>
            <a:pPr>
              <a:lnSpc>
                <a:spcPts val="3910"/>
              </a:lnSpc>
            </a:pPr>
            <a:r>
              <a:rPr lang="en-US" sz="2793">
                <a:solidFill>
                  <a:srgbClr val="9803A4"/>
                </a:solidFill>
                <a:latin typeface="Now Bold"/>
              </a:rPr>
              <a:t>Konular: </a:t>
            </a:r>
            <a:r>
              <a:rPr lang="en-US" sz="2793">
                <a:solidFill>
                  <a:srgbClr val="000000"/>
                </a:solidFill>
                <a:latin typeface="Now Bold"/>
              </a:rPr>
              <a:t>Ürün tanıtımları, nasıl yapılır videoları, müşteri hikayeleri.</a:t>
            </a:r>
          </a:p>
          <a:p>
            <a:pPr>
              <a:lnSpc>
                <a:spcPts val="3910"/>
              </a:lnSpc>
            </a:pPr>
            <a:endParaRPr lang="en-US" sz="2793">
              <a:solidFill>
                <a:srgbClr val="000000"/>
              </a:solidFill>
              <a:latin typeface="Now Bold"/>
            </a:endParaRPr>
          </a:p>
          <a:p>
            <a:pPr>
              <a:lnSpc>
                <a:spcPts val="3910"/>
              </a:lnSpc>
            </a:pPr>
            <a:r>
              <a:rPr lang="en-US" sz="2793">
                <a:solidFill>
                  <a:srgbClr val="9803A4"/>
                </a:solidFill>
                <a:latin typeface="Now"/>
              </a:rPr>
              <a:t>Sosyal Medya Gönderileri:</a:t>
            </a:r>
          </a:p>
          <a:p>
            <a:pPr>
              <a:lnSpc>
                <a:spcPts val="3910"/>
              </a:lnSpc>
            </a:pPr>
            <a:r>
              <a:rPr lang="en-US" sz="2793">
                <a:solidFill>
                  <a:srgbClr val="9803A4"/>
                </a:solidFill>
                <a:latin typeface="Now Bold"/>
              </a:rPr>
              <a:t>Hedef Kitle:</a:t>
            </a:r>
            <a:r>
              <a:rPr lang="en-US" sz="2793">
                <a:solidFill>
                  <a:srgbClr val="04376C"/>
                </a:solidFill>
                <a:latin typeface="Now Bold"/>
              </a:rPr>
              <a:t> </a:t>
            </a:r>
            <a:r>
              <a:rPr lang="en-US" sz="2793">
                <a:solidFill>
                  <a:srgbClr val="000000"/>
                </a:solidFill>
                <a:latin typeface="Now Bold"/>
              </a:rPr>
              <a:t>Gençler, aktif sosyal medya kullanıcıları.</a:t>
            </a:r>
          </a:p>
          <a:p>
            <a:pPr>
              <a:lnSpc>
                <a:spcPts val="3910"/>
              </a:lnSpc>
            </a:pPr>
            <a:r>
              <a:rPr lang="en-US" sz="2793">
                <a:solidFill>
                  <a:srgbClr val="9803A4"/>
                </a:solidFill>
                <a:latin typeface="Now Bold"/>
              </a:rPr>
              <a:t>Platformlar:</a:t>
            </a:r>
            <a:r>
              <a:rPr lang="en-US" sz="2793">
                <a:solidFill>
                  <a:srgbClr val="191919"/>
                </a:solidFill>
                <a:latin typeface="Now Bold"/>
              </a:rPr>
              <a:t> Instagram, Facebook, Twitter, LinkedIn.</a:t>
            </a:r>
          </a:p>
          <a:p>
            <a:pPr>
              <a:lnSpc>
                <a:spcPts val="3910"/>
              </a:lnSpc>
            </a:pPr>
            <a:r>
              <a:rPr lang="en-US" sz="2793">
                <a:solidFill>
                  <a:srgbClr val="9803A4"/>
                </a:solidFill>
                <a:latin typeface="Now Bold"/>
              </a:rPr>
              <a:t>Konular: </a:t>
            </a:r>
            <a:r>
              <a:rPr lang="en-US" sz="2793">
                <a:solidFill>
                  <a:srgbClr val="191919"/>
                </a:solidFill>
                <a:latin typeface="Now Bold"/>
              </a:rPr>
              <a:t>Günlük içerikler, anketler, çekilişler, etkileşimli gönderiler.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Freeform 3"/>
          <p:cNvSpPr/>
          <p:nvPr/>
        </p:nvSpPr>
        <p:spPr>
          <a:xfrm>
            <a:off x="16086681" y="-2000964"/>
            <a:ext cx="4402638" cy="4402638"/>
          </a:xfrm>
          <a:custGeom>
            <a:avLst/>
            <a:gdLst/>
            <a:ahLst/>
            <a:cxnLst/>
            <a:rect l="l" t="t" r="r" b="b"/>
            <a:pathLst>
              <a:path w="4402638" h="4402638">
                <a:moveTo>
                  <a:pt x="0" y="0"/>
                </a:moveTo>
                <a:lnTo>
                  <a:pt x="4402638" y="0"/>
                </a:lnTo>
                <a:lnTo>
                  <a:pt x="4402638" y="4402639"/>
                </a:lnTo>
                <a:lnTo>
                  <a:pt x="0" y="4402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17024642" y="0"/>
            <a:ext cx="1263358" cy="1471160"/>
          </a:xfrm>
          <a:custGeom>
            <a:avLst/>
            <a:gdLst/>
            <a:ahLst/>
            <a:cxnLst/>
            <a:rect l="l" t="t" r="r" b="b"/>
            <a:pathLst>
              <a:path w="1263358" h="1471160">
                <a:moveTo>
                  <a:pt x="0" y="0"/>
                </a:moveTo>
                <a:lnTo>
                  <a:pt x="1263358" y="0"/>
                </a:lnTo>
                <a:lnTo>
                  <a:pt x="1263358" y="1471160"/>
                </a:lnTo>
                <a:lnTo>
                  <a:pt x="0" y="1471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90095" y="1058073"/>
            <a:ext cx="16934547" cy="1343602"/>
          </a:xfrm>
          <a:prstGeom prst="rect">
            <a:avLst/>
          </a:prstGeom>
        </p:spPr>
        <p:txBody>
          <a:bodyPr lIns="0" tIns="0" rIns="0" bIns="0" rtlCol="0" anchor="t">
            <a:spAutoFit/>
          </a:bodyPr>
          <a:lstStyle/>
          <a:p>
            <a:pPr>
              <a:lnSpc>
                <a:spcPts val="10625"/>
              </a:lnSpc>
            </a:pPr>
            <a:r>
              <a:rPr lang="en-US" sz="8500">
                <a:solidFill>
                  <a:srgbClr val="9803A4"/>
                </a:solidFill>
                <a:latin typeface="Now Bold"/>
              </a:rPr>
              <a:t>Örnek sosyal medya içerikleri</a:t>
            </a:r>
          </a:p>
        </p:txBody>
      </p:sp>
      <p:sp>
        <p:nvSpPr>
          <p:cNvPr id="6" name="TextBox 6"/>
          <p:cNvSpPr txBox="1"/>
          <p:nvPr/>
        </p:nvSpPr>
        <p:spPr>
          <a:xfrm>
            <a:off x="90095" y="3955094"/>
            <a:ext cx="8598399" cy="2044700"/>
          </a:xfrm>
          <a:prstGeom prst="rect">
            <a:avLst/>
          </a:prstGeom>
        </p:spPr>
        <p:txBody>
          <a:bodyPr lIns="0" tIns="0" rIns="0" bIns="0" rtlCol="0" anchor="t">
            <a:spAutoFit/>
          </a:bodyPr>
          <a:lstStyle/>
          <a:p>
            <a:pPr>
              <a:lnSpc>
                <a:spcPts val="3249"/>
              </a:lnSpc>
            </a:pPr>
            <a:r>
              <a:rPr lang="en-US" sz="2499">
                <a:solidFill>
                  <a:srgbClr val="000000"/>
                </a:solidFill>
                <a:ea typeface="Now"/>
              </a:rPr>
              <a:t>🎿 Kışın tadını çıkarmanın tam zamanı! Karla kaplanmış manzaralar ve sıcak içeceklerle keyifli bir kış tatiline hazır mısınız? ❄️ Rezervasyon yapın ve unutulmaz bir kış kaçamağı için yerinizi ayırtın! 🏔️ #KışTatili #Kar #Eğlence</a:t>
            </a:r>
          </a:p>
        </p:txBody>
      </p:sp>
      <p:sp>
        <p:nvSpPr>
          <p:cNvPr id="7" name="TextBox 7"/>
          <p:cNvSpPr txBox="1"/>
          <p:nvPr/>
        </p:nvSpPr>
        <p:spPr>
          <a:xfrm>
            <a:off x="9144000" y="3833056"/>
            <a:ext cx="8115300" cy="2454275"/>
          </a:xfrm>
          <a:prstGeom prst="rect">
            <a:avLst/>
          </a:prstGeom>
        </p:spPr>
        <p:txBody>
          <a:bodyPr lIns="0" tIns="0" rIns="0" bIns="0" rtlCol="0" anchor="t">
            <a:spAutoFit/>
          </a:bodyPr>
          <a:lstStyle/>
          <a:p>
            <a:pPr>
              <a:lnSpc>
                <a:spcPts val="3249"/>
              </a:lnSpc>
            </a:pPr>
            <a:r>
              <a:rPr lang="en-US" sz="2499">
                <a:solidFill>
                  <a:srgbClr val="000000"/>
                </a:solidFill>
                <a:latin typeface="Now"/>
              </a:rPr>
              <a:t>popüler Hashtag Kampanyaları:*</a:t>
            </a:r>
          </a:p>
          <a:p>
            <a:pPr>
              <a:lnSpc>
                <a:spcPts val="3249"/>
              </a:lnSpc>
            </a:pPr>
            <a:r>
              <a:rPr lang="en-US" sz="2499">
                <a:solidFill>
                  <a:srgbClr val="000000"/>
                </a:solidFill>
                <a:ea typeface="Now"/>
              </a:rPr>
              <a:t>🌟 #TBT zamanı geldi! En sevdiğiniz anıyı paylaşın, en ilginç anıya sahip olanı hediye çeklerimizle ödüllendireceğiz. Haydi, geçmişe bir yolculuk yapalım! #TBTChallenge #Anılar</a:t>
            </a:r>
          </a:p>
          <a:p>
            <a:pPr>
              <a:lnSpc>
                <a:spcPts val="3250"/>
              </a:lnSpc>
            </a:pPr>
            <a:endParaRPr lang="en-US" sz="2499">
              <a:solidFill>
                <a:srgbClr val="000000"/>
              </a:solidFill>
              <a:ea typeface="Now"/>
            </a:endParaRPr>
          </a:p>
        </p:txBody>
      </p:sp>
      <p:sp>
        <p:nvSpPr>
          <p:cNvPr id="8" name="TextBox 8"/>
          <p:cNvSpPr txBox="1"/>
          <p:nvPr/>
        </p:nvSpPr>
        <p:spPr>
          <a:xfrm>
            <a:off x="0" y="6804025"/>
            <a:ext cx="8497882" cy="2454275"/>
          </a:xfrm>
          <a:prstGeom prst="rect">
            <a:avLst/>
          </a:prstGeom>
        </p:spPr>
        <p:txBody>
          <a:bodyPr lIns="0" tIns="0" rIns="0" bIns="0" rtlCol="0" anchor="t">
            <a:spAutoFit/>
          </a:bodyPr>
          <a:lstStyle/>
          <a:p>
            <a:pPr>
              <a:lnSpc>
                <a:spcPts val="3249"/>
              </a:lnSpc>
            </a:pPr>
            <a:r>
              <a:rPr lang="en-US" sz="2499">
                <a:solidFill>
                  <a:srgbClr val="000000"/>
                </a:solidFill>
                <a:latin typeface="Now"/>
              </a:rPr>
              <a:t>Etkinlik ve Gündem Olaylarına Katılım:*</a:t>
            </a:r>
          </a:p>
          <a:p>
            <a:pPr>
              <a:lnSpc>
                <a:spcPts val="3249"/>
              </a:lnSpc>
            </a:pPr>
            <a:r>
              <a:rPr lang="en-US" sz="2499">
                <a:solidFill>
                  <a:srgbClr val="000000"/>
                </a:solidFill>
                <a:ea typeface="Now"/>
              </a:rPr>
              <a:t>🌍 Dünya Temizlik Günü'nde çevremize duyduğumuz sevgiyi göstermek için bir araya geliyoruz. Bugün bir çöp poşeti ve gülümseme ile sokakları temizliyoruz. Siz de katılın! #DünyaTemizlikGünü #ÇevreDostu</a:t>
            </a:r>
          </a:p>
          <a:p>
            <a:pPr>
              <a:lnSpc>
                <a:spcPts val="3250"/>
              </a:lnSpc>
            </a:pPr>
            <a:endParaRPr lang="en-US" sz="2499">
              <a:solidFill>
                <a:srgbClr val="000000"/>
              </a:solidFill>
              <a:ea typeface="Now"/>
            </a:endParaRPr>
          </a:p>
        </p:txBody>
      </p:sp>
      <p:sp>
        <p:nvSpPr>
          <p:cNvPr id="9" name="TextBox 9"/>
          <p:cNvSpPr txBox="1"/>
          <p:nvPr/>
        </p:nvSpPr>
        <p:spPr>
          <a:xfrm>
            <a:off x="9144000" y="6676069"/>
            <a:ext cx="7559277" cy="3273425"/>
          </a:xfrm>
          <a:prstGeom prst="rect">
            <a:avLst/>
          </a:prstGeom>
        </p:spPr>
        <p:txBody>
          <a:bodyPr lIns="0" tIns="0" rIns="0" bIns="0" rtlCol="0" anchor="t">
            <a:spAutoFit/>
          </a:bodyPr>
          <a:lstStyle/>
          <a:p>
            <a:pPr>
              <a:lnSpc>
                <a:spcPts val="3249"/>
              </a:lnSpc>
            </a:pPr>
            <a:r>
              <a:rPr lang="en-US" sz="2499">
                <a:solidFill>
                  <a:srgbClr val="000000"/>
                </a:solidFill>
                <a:ea typeface="Now"/>
              </a:rPr>
              <a:t>🎁 Unutulmaz anılarla dolu bir doğum günü partisi mi planlıyorsunuz? Hemen göz atın, en eğlenceli parti malzemeleri burada! 🎈</a:t>
            </a:r>
          </a:p>
          <a:p>
            <a:pPr>
              <a:lnSpc>
                <a:spcPts val="3249"/>
              </a:lnSpc>
            </a:pPr>
            <a:r>
              <a:rPr lang="en-US" sz="2499">
                <a:solidFill>
                  <a:srgbClr val="000000"/>
                </a:solidFill>
                <a:ea typeface="Now"/>
              </a:rPr>
              <a:t>💌 Belki de sevgilinizle romantik bir akşam mı hayal ediyorsunuz? Kalpleri çalacak, onu büyüleyecek hediyeler için doğru adrestesiniz. 💖</a:t>
            </a:r>
          </a:p>
          <a:p>
            <a:pPr>
              <a:lnSpc>
                <a:spcPts val="3250"/>
              </a:lnSpc>
            </a:pPr>
            <a:endParaRPr lang="en-US" sz="2499">
              <a:solidFill>
                <a:srgbClr val="000000"/>
              </a:solidFill>
              <a:ea typeface="No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397549" y="138073"/>
            <a:ext cx="11302830" cy="2198888"/>
          </a:xfrm>
          <a:prstGeom prst="rect">
            <a:avLst/>
          </a:prstGeom>
        </p:spPr>
        <p:txBody>
          <a:bodyPr lIns="0" tIns="0" rIns="0" bIns="0" rtlCol="0" anchor="t">
            <a:spAutoFit/>
          </a:bodyPr>
          <a:lstStyle/>
          <a:p>
            <a:pPr>
              <a:lnSpc>
                <a:spcPts val="8625"/>
              </a:lnSpc>
            </a:pPr>
            <a:r>
              <a:rPr lang="en-US" sz="6900">
                <a:solidFill>
                  <a:srgbClr val="9803A4"/>
                </a:solidFill>
                <a:latin typeface="Now Bold"/>
              </a:rPr>
              <a:t>Arama Motoru Optimizasyonu (seo)</a:t>
            </a:r>
          </a:p>
        </p:txBody>
      </p:sp>
      <p:sp>
        <p:nvSpPr>
          <p:cNvPr id="4" name="TextBox 4"/>
          <p:cNvSpPr txBox="1"/>
          <p:nvPr/>
        </p:nvSpPr>
        <p:spPr>
          <a:xfrm>
            <a:off x="397549" y="2589061"/>
            <a:ext cx="10672208" cy="7291070"/>
          </a:xfrm>
          <a:prstGeom prst="rect">
            <a:avLst/>
          </a:prstGeom>
        </p:spPr>
        <p:txBody>
          <a:bodyPr lIns="0" tIns="0" rIns="0" bIns="0" rtlCol="0" anchor="t">
            <a:spAutoFit/>
          </a:bodyPr>
          <a:lstStyle/>
          <a:p>
            <a:pPr>
              <a:lnSpc>
                <a:spcPts val="4480"/>
              </a:lnSpc>
            </a:pPr>
            <a:r>
              <a:rPr lang="en-US" sz="3200">
                <a:solidFill>
                  <a:srgbClr val="000000"/>
                </a:solidFill>
                <a:latin typeface="Now"/>
              </a:rPr>
              <a:t>Kapsamlı bir arama motoru optimizasyonu ile daha üst sıralarda çıkarak daha çok kişiye ulaşacağız.</a:t>
            </a:r>
          </a:p>
          <a:p>
            <a:pPr marL="690881" lvl="1" indent="-345440">
              <a:lnSpc>
                <a:spcPts val="4480"/>
              </a:lnSpc>
              <a:buFont typeface="Arial"/>
              <a:buChar char="•"/>
            </a:pPr>
            <a:r>
              <a:rPr lang="en-US" sz="3200">
                <a:solidFill>
                  <a:srgbClr val="000000"/>
                </a:solidFill>
                <a:latin typeface="Now"/>
              </a:rPr>
              <a:t>Markamız için anahtar kelimeler </a:t>
            </a:r>
          </a:p>
          <a:p>
            <a:pPr marL="690881" lvl="1" indent="-345440">
              <a:lnSpc>
                <a:spcPts val="4480"/>
              </a:lnSpc>
              <a:buFont typeface="Arial"/>
              <a:buChar char="•"/>
            </a:pPr>
            <a:r>
              <a:rPr lang="en-US" sz="3200">
                <a:solidFill>
                  <a:srgbClr val="000000"/>
                </a:solidFill>
                <a:latin typeface="Now"/>
              </a:rPr>
              <a:t>Hediye </a:t>
            </a:r>
          </a:p>
          <a:p>
            <a:pPr marL="690881" lvl="1" indent="-345440">
              <a:lnSpc>
                <a:spcPts val="4480"/>
              </a:lnSpc>
              <a:buFont typeface="Arial"/>
              <a:buChar char="•"/>
            </a:pPr>
            <a:r>
              <a:rPr lang="en-US" sz="3200">
                <a:solidFill>
                  <a:srgbClr val="000000"/>
                </a:solidFill>
                <a:latin typeface="Now"/>
              </a:rPr>
              <a:t>Çiçek</a:t>
            </a:r>
          </a:p>
          <a:p>
            <a:pPr marL="690881" lvl="1" indent="-345440">
              <a:lnSpc>
                <a:spcPts val="4480"/>
              </a:lnSpc>
              <a:buFont typeface="Arial"/>
              <a:buChar char="•"/>
            </a:pPr>
            <a:r>
              <a:rPr lang="en-US" sz="3200">
                <a:solidFill>
                  <a:srgbClr val="000000"/>
                </a:solidFill>
                <a:latin typeface="Now"/>
              </a:rPr>
              <a:t>Çiçekçi</a:t>
            </a:r>
          </a:p>
          <a:p>
            <a:pPr marL="690881" lvl="1" indent="-345440">
              <a:lnSpc>
                <a:spcPts val="4480"/>
              </a:lnSpc>
              <a:buFont typeface="Arial"/>
              <a:buChar char="•"/>
            </a:pPr>
            <a:r>
              <a:rPr lang="en-US" sz="3200">
                <a:solidFill>
                  <a:srgbClr val="000000"/>
                </a:solidFill>
                <a:latin typeface="Now"/>
              </a:rPr>
              <a:t>Doğum Günü Hediyeleri</a:t>
            </a:r>
          </a:p>
          <a:p>
            <a:pPr marL="690881" lvl="1" indent="-345440">
              <a:lnSpc>
                <a:spcPts val="4480"/>
              </a:lnSpc>
              <a:buFont typeface="Arial"/>
              <a:buChar char="•"/>
            </a:pPr>
            <a:r>
              <a:rPr lang="en-US" sz="3200">
                <a:solidFill>
                  <a:srgbClr val="000000"/>
                </a:solidFill>
                <a:latin typeface="Now"/>
              </a:rPr>
              <a:t>Sevgililer Günü Hediye Fikirleri</a:t>
            </a:r>
          </a:p>
          <a:p>
            <a:pPr marL="690881" lvl="1" indent="-345440">
              <a:lnSpc>
                <a:spcPts val="4480"/>
              </a:lnSpc>
              <a:buFont typeface="Arial"/>
              <a:buChar char="•"/>
            </a:pPr>
            <a:r>
              <a:rPr lang="en-US" sz="3200">
                <a:solidFill>
                  <a:srgbClr val="000000"/>
                </a:solidFill>
                <a:latin typeface="Now"/>
              </a:rPr>
              <a:t>Anneler Günü Hediyeleri</a:t>
            </a:r>
          </a:p>
          <a:p>
            <a:pPr marL="690881" lvl="1" indent="-345440">
              <a:lnSpc>
                <a:spcPts val="4480"/>
              </a:lnSpc>
              <a:buFont typeface="Arial"/>
              <a:buChar char="•"/>
            </a:pPr>
            <a:r>
              <a:rPr lang="en-US" sz="3200">
                <a:solidFill>
                  <a:srgbClr val="000000"/>
                </a:solidFill>
                <a:latin typeface="Now"/>
              </a:rPr>
              <a:t>Babalar Günü Hediyeleri</a:t>
            </a:r>
          </a:p>
          <a:p>
            <a:pPr marL="690881" lvl="1" indent="-345440">
              <a:lnSpc>
                <a:spcPts val="4480"/>
              </a:lnSpc>
              <a:buFont typeface="Arial"/>
              <a:buChar char="•"/>
            </a:pPr>
            <a:r>
              <a:rPr lang="en-US" sz="3200">
                <a:solidFill>
                  <a:srgbClr val="000000"/>
                </a:solidFill>
                <a:latin typeface="Now"/>
              </a:rPr>
              <a:t>Düğün Hediyesi</a:t>
            </a:r>
          </a:p>
          <a:p>
            <a:pPr marL="690881" lvl="1" indent="-345440">
              <a:lnSpc>
                <a:spcPts val="4480"/>
              </a:lnSpc>
              <a:buFont typeface="Arial"/>
              <a:buChar char="•"/>
            </a:pPr>
            <a:r>
              <a:rPr lang="en-US" sz="3200">
                <a:solidFill>
                  <a:srgbClr val="000000"/>
                </a:solidFill>
                <a:latin typeface="Now"/>
              </a:rPr>
              <a:t>Yıl Dönümü Hediyeleri</a:t>
            </a:r>
          </a:p>
          <a:p>
            <a:pPr marL="690881" lvl="1" indent="-345440">
              <a:lnSpc>
                <a:spcPts val="4480"/>
              </a:lnSpc>
              <a:buFont typeface="Arial"/>
              <a:buChar char="•"/>
            </a:pPr>
            <a:r>
              <a:rPr lang="en-US" sz="3200">
                <a:solidFill>
                  <a:srgbClr val="000000"/>
                </a:solidFill>
                <a:latin typeface="Now"/>
              </a:rPr>
              <a:t>Mezuniyet Hediyeleri</a:t>
            </a:r>
          </a:p>
        </p:txBody>
      </p:sp>
      <p:grpSp>
        <p:nvGrpSpPr>
          <p:cNvPr id="5" name="Group 5"/>
          <p:cNvGrpSpPr/>
          <p:nvPr/>
        </p:nvGrpSpPr>
        <p:grpSpPr>
          <a:xfrm>
            <a:off x="11410378" y="0"/>
            <a:ext cx="6877622" cy="10287000"/>
            <a:chOff x="0" y="0"/>
            <a:chExt cx="9170163" cy="13716000"/>
          </a:xfrm>
        </p:grpSpPr>
        <p:pic>
          <p:nvPicPr>
            <p:cNvPr id="6" name="Picture 6"/>
            <p:cNvPicPr>
              <a:picLocks noChangeAspect="1"/>
            </p:cNvPicPr>
            <p:nvPr/>
          </p:nvPicPr>
          <p:blipFill>
            <a:blip r:embed="rId3"/>
            <a:srcRect l="27686" r="27686"/>
            <a:stretch>
              <a:fillRect/>
            </a:stretch>
          </p:blipFill>
          <p:spPr>
            <a:xfrm>
              <a:off x="0" y="0"/>
              <a:ext cx="9170163" cy="13716000"/>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1028700" y="990600"/>
            <a:ext cx="11302830" cy="1372816"/>
          </a:xfrm>
          <a:prstGeom prst="rect">
            <a:avLst/>
          </a:prstGeom>
        </p:spPr>
        <p:txBody>
          <a:bodyPr lIns="0" tIns="0" rIns="0" bIns="0" rtlCol="0" anchor="t">
            <a:spAutoFit/>
          </a:bodyPr>
          <a:lstStyle/>
          <a:p>
            <a:pPr>
              <a:lnSpc>
                <a:spcPts val="10999"/>
              </a:lnSpc>
            </a:pPr>
            <a:r>
              <a:rPr lang="en-US" sz="8799">
                <a:solidFill>
                  <a:srgbClr val="04376C"/>
                </a:solidFill>
                <a:latin typeface="Now Bold"/>
              </a:rPr>
              <a:t>Zaman Planı</a:t>
            </a:r>
          </a:p>
        </p:txBody>
      </p:sp>
      <p:sp>
        <p:nvSpPr>
          <p:cNvPr id="4" name="AutoShape 4"/>
          <p:cNvSpPr/>
          <p:nvPr/>
        </p:nvSpPr>
        <p:spPr>
          <a:xfrm>
            <a:off x="7434284" y="3628804"/>
            <a:ext cx="2278584" cy="3924008"/>
          </a:xfrm>
          <a:prstGeom prst="rect">
            <a:avLst/>
          </a:prstGeom>
          <a:solidFill>
            <a:srgbClr val="191919">
              <a:alpha val="1961"/>
            </a:srgbClr>
          </a:solidFill>
        </p:spPr>
        <p:txBody>
          <a:bodyPr/>
          <a:lstStyle/>
          <a:p>
            <a:endParaRPr lang="tr-TR"/>
          </a:p>
        </p:txBody>
      </p:sp>
      <p:sp>
        <p:nvSpPr>
          <p:cNvPr id="5" name="AutoShape 5"/>
          <p:cNvSpPr/>
          <p:nvPr/>
        </p:nvSpPr>
        <p:spPr>
          <a:xfrm>
            <a:off x="9728401" y="3628804"/>
            <a:ext cx="2278584" cy="1032769"/>
          </a:xfrm>
          <a:prstGeom prst="rect">
            <a:avLst/>
          </a:prstGeom>
          <a:solidFill>
            <a:srgbClr val="2C92D5"/>
          </a:solidFill>
        </p:spPr>
        <p:txBody>
          <a:bodyPr/>
          <a:lstStyle/>
          <a:p>
            <a:endParaRPr lang="tr-TR"/>
          </a:p>
        </p:txBody>
      </p:sp>
      <p:sp>
        <p:nvSpPr>
          <p:cNvPr id="6" name="AutoShape 6"/>
          <p:cNvSpPr/>
          <p:nvPr/>
        </p:nvSpPr>
        <p:spPr>
          <a:xfrm>
            <a:off x="7434284" y="3628804"/>
            <a:ext cx="2278584" cy="1032769"/>
          </a:xfrm>
          <a:prstGeom prst="rect">
            <a:avLst/>
          </a:prstGeom>
          <a:solidFill>
            <a:srgbClr val="29ABE2"/>
          </a:solidFill>
        </p:spPr>
        <p:txBody>
          <a:bodyPr/>
          <a:lstStyle/>
          <a:p>
            <a:endParaRPr lang="tr-TR"/>
          </a:p>
        </p:txBody>
      </p:sp>
      <p:sp>
        <p:nvSpPr>
          <p:cNvPr id="7" name="AutoShape 7"/>
          <p:cNvSpPr/>
          <p:nvPr/>
        </p:nvSpPr>
        <p:spPr>
          <a:xfrm>
            <a:off x="12038052" y="3679957"/>
            <a:ext cx="2278584" cy="3872855"/>
          </a:xfrm>
          <a:prstGeom prst="rect">
            <a:avLst/>
          </a:prstGeom>
          <a:solidFill>
            <a:srgbClr val="191919">
              <a:alpha val="1961"/>
            </a:srgbClr>
          </a:solidFill>
        </p:spPr>
        <p:txBody>
          <a:bodyPr/>
          <a:lstStyle/>
          <a:p>
            <a:endParaRPr lang="tr-TR"/>
          </a:p>
        </p:txBody>
      </p:sp>
      <p:sp>
        <p:nvSpPr>
          <p:cNvPr id="8" name="AutoShape 8"/>
          <p:cNvSpPr/>
          <p:nvPr/>
        </p:nvSpPr>
        <p:spPr>
          <a:xfrm>
            <a:off x="12022519" y="3628804"/>
            <a:ext cx="2278584" cy="1032769"/>
          </a:xfrm>
          <a:prstGeom prst="rect">
            <a:avLst/>
          </a:prstGeom>
          <a:solidFill>
            <a:srgbClr val="065099"/>
          </a:solidFill>
        </p:spPr>
        <p:txBody>
          <a:bodyPr/>
          <a:lstStyle/>
          <a:p>
            <a:endParaRPr lang="tr-TR"/>
          </a:p>
        </p:txBody>
      </p:sp>
      <p:sp>
        <p:nvSpPr>
          <p:cNvPr id="9" name="AutoShape 9"/>
          <p:cNvSpPr/>
          <p:nvPr/>
        </p:nvSpPr>
        <p:spPr>
          <a:xfrm>
            <a:off x="14316636" y="3628804"/>
            <a:ext cx="2278584" cy="1032769"/>
          </a:xfrm>
          <a:prstGeom prst="rect">
            <a:avLst/>
          </a:prstGeom>
          <a:solidFill>
            <a:srgbClr val="8C52FF"/>
          </a:solidFill>
        </p:spPr>
        <p:txBody>
          <a:bodyPr/>
          <a:lstStyle/>
          <a:p>
            <a:endParaRPr lang="tr-TR"/>
          </a:p>
        </p:txBody>
      </p:sp>
      <p:sp>
        <p:nvSpPr>
          <p:cNvPr id="10" name="TextBox 10"/>
          <p:cNvSpPr txBox="1"/>
          <p:nvPr/>
        </p:nvSpPr>
        <p:spPr>
          <a:xfrm>
            <a:off x="1692780" y="4921578"/>
            <a:ext cx="5131075" cy="484424"/>
          </a:xfrm>
          <a:prstGeom prst="rect">
            <a:avLst/>
          </a:prstGeom>
        </p:spPr>
        <p:txBody>
          <a:bodyPr lIns="0" tIns="0" rIns="0" bIns="0" rtlCol="0" anchor="t">
            <a:spAutoFit/>
          </a:bodyPr>
          <a:lstStyle/>
          <a:p>
            <a:pPr>
              <a:lnSpc>
                <a:spcPts val="4037"/>
              </a:lnSpc>
            </a:pPr>
            <a:r>
              <a:rPr lang="en-US" sz="2691" spc="134">
                <a:solidFill>
                  <a:srgbClr val="000000"/>
                </a:solidFill>
                <a:latin typeface="Now"/>
              </a:rPr>
              <a:t>Influencer İş birlikleri</a:t>
            </a:r>
          </a:p>
        </p:txBody>
      </p:sp>
      <p:sp>
        <p:nvSpPr>
          <p:cNvPr id="11" name="TextBox 11"/>
          <p:cNvSpPr txBox="1"/>
          <p:nvPr/>
        </p:nvSpPr>
        <p:spPr>
          <a:xfrm>
            <a:off x="1692780" y="5637181"/>
            <a:ext cx="5131075" cy="484424"/>
          </a:xfrm>
          <a:prstGeom prst="rect">
            <a:avLst/>
          </a:prstGeom>
        </p:spPr>
        <p:txBody>
          <a:bodyPr lIns="0" tIns="0" rIns="0" bIns="0" rtlCol="0" anchor="t">
            <a:spAutoFit/>
          </a:bodyPr>
          <a:lstStyle/>
          <a:p>
            <a:pPr>
              <a:lnSpc>
                <a:spcPts val="4037"/>
              </a:lnSpc>
            </a:pPr>
            <a:r>
              <a:rPr lang="en-US" sz="2691" spc="134">
                <a:solidFill>
                  <a:srgbClr val="000000"/>
                </a:solidFill>
                <a:latin typeface="Now"/>
              </a:rPr>
              <a:t>SM İçerik Girişleri</a:t>
            </a:r>
          </a:p>
        </p:txBody>
      </p:sp>
      <p:sp>
        <p:nvSpPr>
          <p:cNvPr id="12" name="TextBox 12"/>
          <p:cNvSpPr txBox="1"/>
          <p:nvPr/>
        </p:nvSpPr>
        <p:spPr>
          <a:xfrm>
            <a:off x="1692780" y="6352785"/>
            <a:ext cx="5131075" cy="484424"/>
          </a:xfrm>
          <a:prstGeom prst="rect">
            <a:avLst/>
          </a:prstGeom>
        </p:spPr>
        <p:txBody>
          <a:bodyPr lIns="0" tIns="0" rIns="0" bIns="0" rtlCol="0" anchor="t">
            <a:spAutoFit/>
          </a:bodyPr>
          <a:lstStyle/>
          <a:p>
            <a:pPr>
              <a:lnSpc>
                <a:spcPts val="4037"/>
              </a:lnSpc>
            </a:pPr>
            <a:r>
              <a:rPr lang="en-US" sz="2691" spc="134">
                <a:solidFill>
                  <a:srgbClr val="000000"/>
                </a:solidFill>
                <a:latin typeface="Now"/>
              </a:rPr>
              <a:t>SM Reklam Verme</a:t>
            </a:r>
          </a:p>
        </p:txBody>
      </p:sp>
      <p:sp>
        <p:nvSpPr>
          <p:cNvPr id="13" name="TextBox 13"/>
          <p:cNvSpPr txBox="1"/>
          <p:nvPr/>
        </p:nvSpPr>
        <p:spPr>
          <a:xfrm>
            <a:off x="1692780" y="7068388"/>
            <a:ext cx="5741504" cy="484424"/>
          </a:xfrm>
          <a:prstGeom prst="rect">
            <a:avLst/>
          </a:prstGeom>
        </p:spPr>
        <p:txBody>
          <a:bodyPr lIns="0" tIns="0" rIns="0" bIns="0" rtlCol="0" anchor="t">
            <a:spAutoFit/>
          </a:bodyPr>
          <a:lstStyle/>
          <a:p>
            <a:pPr>
              <a:lnSpc>
                <a:spcPts val="4037"/>
              </a:lnSpc>
            </a:pPr>
            <a:r>
              <a:rPr lang="en-US" sz="2691" spc="134">
                <a:solidFill>
                  <a:srgbClr val="000000"/>
                </a:solidFill>
                <a:latin typeface="Now"/>
              </a:rPr>
              <a:t>Arama Motoru Optimizasyonu</a:t>
            </a:r>
          </a:p>
        </p:txBody>
      </p:sp>
      <p:sp>
        <p:nvSpPr>
          <p:cNvPr id="14" name="AutoShape 14"/>
          <p:cNvSpPr/>
          <p:nvPr/>
        </p:nvSpPr>
        <p:spPr>
          <a:xfrm>
            <a:off x="7434284" y="5197007"/>
            <a:ext cx="9146415" cy="9765"/>
          </a:xfrm>
          <a:prstGeom prst="rect">
            <a:avLst/>
          </a:prstGeom>
          <a:solidFill>
            <a:srgbClr val="191919">
              <a:alpha val="60000"/>
            </a:srgbClr>
          </a:solidFill>
        </p:spPr>
        <p:txBody>
          <a:bodyPr/>
          <a:lstStyle/>
          <a:p>
            <a:endParaRPr lang="tr-TR"/>
          </a:p>
        </p:txBody>
      </p:sp>
      <p:sp>
        <p:nvSpPr>
          <p:cNvPr id="15" name="AutoShape 15"/>
          <p:cNvSpPr/>
          <p:nvPr/>
        </p:nvSpPr>
        <p:spPr>
          <a:xfrm>
            <a:off x="7477437" y="5912610"/>
            <a:ext cx="9103262" cy="9765"/>
          </a:xfrm>
          <a:prstGeom prst="rect">
            <a:avLst/>
          </a:prstGeom>
          <a:solidFill>
            <a:srgbClr val="191919">
              <a:alpha val="60000"/>
            </a:srgbClr>
          </a:solidFill>
        </p:spPr>
        <p:txBody>
          <a:bodyPr/>
          <a:lstStyle/>
          <a:p>
            <a:endParaRPr lang="tr-TR"/>
          </a:p>
        </p:txBody>
      </p:sp>
      <p:sp>
        <p:nvSpPr>
          <p:cNvPr id="16" name="AutoShape 16"/>
          <p:cNvSpPr/>
          <p:nvPr/>
        </p:nvSpPr>
        <p:spPr>
          <a:xfrm>
            <a:off x="7477437" y="6628214"/>
            <a:ext cx="9103262" cy="9765"/>
          </a:xfrm>
          <a:prstGeom prst="rect">
            <a:avLst/>
          </a:prstGeom>
          <a:solidFill>
            <a:srgbClr val="191919">
              <a:alpha val="60000"/>
            </a:srgbClr>
          </a:solidFill>
        </p:spPr>
        <p:txBody>
          <a:bodyPr/>
          <a:lstStyle/>
          <a:p>
            <a:endParaRPr lang="tr-TR"/>
          </a:p>
        </p:txBody>
      </p:sp>
      <p:sp>
        <p:nvSpPr>
          <p:cNvPr id="17" name="AutoShape 17"/>
          <p:cNvSpPr/>
          <p:nvPr/>
        </p:nvSpPr>
        <p:spPr>
          <a:xfrm>
            <a:off x="7477437" y="7343818"/>
            <a:ext cx="9103262" cy="9765"/>
          </a:xfrm>
          <a:prstGeom prst="rect">
            <a:avLst/>
          </a:prstGeom>
          <a:solidFill>
            <a:srgbClr val="191919">
              <a:alpha val="60000"/>
            </a:srgbClr>
          </a:solidFill>
        </p:spPr>
        <p:txBody>
          <a:bodyPr/>
          <a:lstStyle/>
          <a:p>
            <a:endParaRPr lang="tr-TR"/>
          </a:p>
        </p:txBody>
      </p:sp>
      <p:grpSp>
        <p:nvGrpSpPr>
          <p:cNvPr id="18" name="Group 18"/>
          <p:cNvGrpSpPr/>
          <p:nvPr/>
        </p:nvGrpSpPr>
        <p:grpSpPr>
          <a:xfrm>
            <a:off x="9712868" y="5406002"/>
            <a:ext cx="2275184" cy="921484"/>
            <a:chOff x="0" y="0"/>
            <a:chExt cx="1411059" cy="571500"/>
          </a:xfrm>
        </p:grpSpPr>
        <p:sp>
          <p:nvSpPr>
            <p:cNvPr id="19" name="Freeform 19"/>
            <p:cNvSpPr/>
            <p:nvPr/>
          </p:nvSpPr>
          <p:spPr>
            <a:xfrm>
              <a:off x="0" y="255270"/>
              <a:ext cx="1411059" cy="69850"/>
            </a:xfrm>
            <a:custGeom>
              <a:avLst/>
              <a:gdLst/>
              <a:ahLst/>
              <a:cxnLst/>
              <a:rect l="l" t="t" r="r" b="b"/>
              <a:pathLst>
                <a:path w="1411059" h="69850">
                  <a:moveTo>
                    <a:pt x="1120229" y="0"/>
                  </a:moveTo>
                  <a:lnTo>
                    <a:pt x="0" y="0"/>
                  </a:lnTo>
                  <a:lnTo>
                    <a:pt x="0" y="69850"/>
                  </a:lnTo>
                  <a:lnTo>
                    <a:pt x="1411059" y="69850"/>
                  </a:lnTo>
                  <a:lnTo>
                    <a:pt x="1411059" y="0"/>
                  </a:lnTo>
                  <a:close/>
                </a:path>
              </a:pathLst>
            </a:custGeom>
            <a:solidFill>
              <a:srgbClr val="2C92D5"/>
            </a:solidFill>
          </p:spPr>
          <p:txBody>
            <a:bodyPr/>
            <a:lstStyle/>
            <a:p>
              <a:endParaRPr lang="tr-TR"/>
            </a:p>
          </p:txBody>
        </p:sp>
      </p:grpSp>
      <p:grpSp>
        <p:nvGrpSpPr>
          <p:cNvPr id="20" name="Group 20"/>
          <p:cNvGrpSpPr/>
          <p:nvPr/>
        </p:nvGrpSpPr>
        <p:grpSpPr>
          <a:xfrm>
            <a:off x="7434284" y="4736265"/>
            <a:ext cx="1300316" cy="921484"/>
            <a:chOff x="0" y="0"/>
            <a:chExt cx="806450" cy="571500"/>
          </a:xfrm>
        </p:grpSpPr>
        <p:sp>
          <p:nvSpPr>
            <p:cNvPr id="21" name="Freeform 21"/>
            <p:cNvSpPr/>
            <p:nvPr/>
          </p:nvSpPr>
          <p:spPr>
            <a:xfrm>
              <a:off x="0" y="255270"/>
              <a:ext cx="806450" cy="69850"/>
            </a:xfrm>
            <a:custGeom>
              <a:avLst/>
              <a:gdLst/>
              <a:ahLst/>
              <a:cxnLst/>
              <a:rect l="l" t="t" r="r" b="b"/>
              <a:pathLst>
                <a:path w="806450" h="69850">
                  <a:moveTo>
                    <a:pt x="515620" y="0"/>
                  </a:moveTo>
                  <a:lnTo>
                    <a:pt x="0" y="0"/>
                  </a:lnTo>
                  <a:lnTo>
                    <a:pt x="0" y="69850"/>
                  </a:lnTo>
                  <a:lnTo>
                    <a:pt x="806450" y="69850"/>
                  </a:lnTo>
                  <a:lnTo>
                    <a:pt x="806450" y="0"/>
                  </a:lnTo>
                  <a:close/>
                </a:path>
              </a:pathLst>
            </a:custGeom>
            <a:solidFill>
              <a:srgbClr val="29ABE2"/>
            </a:solidFill>
          </p:spPr>
          <p:txBody>
            <a:bodyPr/>
            <a:lstStyle/>
            <a:p>
              <a:endParaRPr lang="tr-TR"/>
            </a:p>
          </p:txBody>
        </p:sp>
      </p:grpSp>
      <p:grpSp>
        <p:nvGrpSpPr>
          <p:cNvPr id="22" name="Group 22"/>
          <p:cNvGrpSpPr/>
          <p:nvPr/>
        </p:nvGrpSpPr>
        <p:grpSpPr>
          <a:xfrm>
            <a:off x="7477437" y="6167472"/>
            <a:ext cx="9103262" cy="921484"/>
            <a:chOff x="0" y="0"/>
            <a:chExt cx="5645801" cy="571500"/>
          </a:xfrm>
        </p:grpSpPr>
        <p:sp>
          <p:nvSpPr>
            <p:cNvPr id="23" name="Freeform 23"/>
            <p:cNvSpPr/>
            <p:nvPr/>
          </p:nvSpPr>
          <p:spPr>
            <a:xfrm>
              <a:off x="0" y="255270"/>
              <a:ext cx="5645801" cy="69850"/>
            </a:xfrm>
            <a:custGeom>
              <a:avLst/>
              <a:gdLst/>
              <a:ahLst/>
              <a:cxnLst/>
              <a:rect l="l" t="t" r="r" b="b"/>
              <a:pathLst>
                <a:path w="5645801" h="69850">
                  <a:moveTo>
                    <a:pt x="5354971" y="0"/>
                  </a:moveTo>
                  <a:lnTo>
                    <a:pt x="0" y="0"/>
                  </a:lnTo>
                  <a:lnTo>
                    <a:pt x="0" y="69850"/>
                  </a:lnTo>
                  <a:lnTo>
                    <a:pt x="5645801" y="69850"/>
                  </a:lnTo>
                  <a:lnTo>
                    <a:pt x="5645801" y="0"/>
                  </a:lnTo>
                  <a:close/>
                </a:path>
              </a:pathLst>
            </a:custGeom>
            <a:solidFill>
              <a:srgbClr val="065099"/>
            </a:solidFill>
          </p:spPr>
          <p:txBody>
            <a:bodyPr/>
            <a:lstStyle/>
            <a:p>
              <a:endParaRPr lang="tr-TR"/>
            </a:p>
          </p:txBody>
        </p:sp>
      </p:grpSp>
      <p:grpSp>
        <p:nvGrpSpPr>
          <p:cNvPr id="24" name="Group 24"/>
          <p:cNvGrpSpPr/>
          <p:nvPr/>
        </p:nvGrpSpPr>
        <p:grpSpPr>
          <a:xfrm>
            <a:off x="7434284" y="6714179"/>
            <a:ext cx="4921813" cy="921484"/>
            <a:chOff x="0" y="0"/>
            <a:chExt cx="3052486" cy="571500"/>
          </a:xfrm>
        </p:grpSpPr>
        <p:sp>
          <p:nvSpPr>
            <p:cNvPr id="25" name="Freeform 25"/>
            <p:cNvSpPr/>
            <p:nvPr/>
          </p:nvSpPr>
          <p:spPr>
            <a:xfrm>
              <a:off x="0" y="255270"/>
              <a:ext cx="3052486" cy="69850"/>
            </a:xfrm>
            <a:custGeom>
              <a:avLst/>
              <a:gdLst/>
              <a:ahLst/>
              <a:cxnLst/>
              <a:rect l="l" t="t" r="r" b="b"/>
              <a:pathLst>
                <a:path w="3052486" h="69850">
                  <a:moveTo>
                    <a:pt x="2761656" y="0"/>
                  </a:moveTo>
                  <a:lnTo>
                    <a:pt x="0" y="0"/>
                  </a:lnTo>
                  <a:lnTo>
                    <a:pt x="0" y="69850"/>
                  </a:lnTo>
                  <a:lnTo>
                    <a:pt x="3052486" y="69850"/>
                  </a:lnTo>
                  <a:lnTo>
                    <a:pt x="3052486" y="0"/>
                  </a:lnTo>
                  <a:close/>
                </a:path>
              </a:pathLst>
            </a:custGeom>
            <a:solidFill>
              <a:srgbClr val="8C52FF"/>
            </a:solidFill>
          </p:spPr>
          <p:txBody>
            <a:bodyPr/>
            <a:lstStyle/>
            <a:p>
              <a:endParaRPr lang="tr-TR"/>
            </a:p>
          </p:txBody>
        </p:sp>
      </p:grpSp>
      <p:sp>
        <p:nvSpPr>
          <p:cNvPr id="26" name="TextBox 26"/>
          <p:cNvSpPr txBox="1"/>
          <p:nvPr/>
        </p:nvSpPr>
        <p:spPr>
          <a:xfrm>
            <a:off x="7759812" y="3943831"/>
            <a:ext cx="1749514" cy="421005"/>
          </a:xfrm>
          <a:prstGeom prst="rect">
            <a:avLst/>
          </a:prstGeom>
        </p:spPr>
        <p:txBody>
          <a:bodyPr lIns="0" tIns="0" rIns="0" bIns="0" rtlCol="0" anchor="t">
            <a:spAutoFit/>
          </a:bodyPr>
          <a:lstStyle/>
          <a:p>
            <a:pPr algn="ctr">
              <a:lnSpc>
                <a:spcPts val="3375"/>
              </a:lnSpc>
              <a:spcBef>
                <a:spcPct val="0"/>
              </a:spcBef>
            </a:pPr>
            <a:r>
              <a:rPr lang="en-US" sz="2700">
                <a:solidFill>
                  <a:srgbClr val="FFFFFF"/>
                </a:solidFill>
                <a:latin typeface="Now Bold"/>
              </a:rPr>
              <a:t>Ocak</a:t>
            </a:r>
          </a:p>
        </p:txBody>
      </p:sp>
      <p:sp>
        <p:nvSpPr>
          <p:cNvPr id="27" name="TextBox 27"/>
          <p:cNvSpPr txBox="1"/>
          <p:nvPr/>
        </p:nvSpPr>
        <p:spPr>
          <a:xfrm>
            <a:off x="10024002" y="3943831"/>
            <a:ext cx="1749514" cy="421005"/>
          </a:xfrm>
          <a:prstGeom prst="rect">
            <a:avLst/>
          </a:prstGeom>
        </p:spPr>
        <p:txBody>
          <a:bodyPr lIns="0" tIns="0" rIns="0" bIns="0" rtlCol="0" anchor="t">
            <a:spAutoFit/>
          </a:bodyPr>
          <a:lstStyle/>
          <a:p>
            <a:pPr algn="ctr">
              <a:lnSpc>
                <a:spcPts val="3375"/>
              </a:lnSpc>
              <a:spcBef>
                <a:spcPct val="0"/>
              </a:spcBef>
            </a:pPr>
            <a:r>
              <a:rPr lang="en-US" sz="2700">
                <a:solidFill>
                  <a:srgbClr val="FFFFFF"/>
                </a:solidFill>
                <a:latin typeface="Now Bold"/>
              </a:rPr>
              <a:t>Şubat</a:t>
            </a:r>
          </a:p>
        </p:txBody>
      </p:sp>
      <p:sp>
        <p:nvSpPr>
          <p:cNvPr id="28" name="TextBox 28"/>
          <p:cNvSpPr txBox="1"/>
          <p:nvPr/>
        </p:nvSpPr>
        <p:spPr>
          <a:xfrm>
            <a:off x="12287054" y="3943831"/>
            <a:ext cx="1749514" cy="421005"/>
          </a:xfrm>
          <a:prstGeom prst="rect">
            <a:avLst/>
          </a:prstGeom>
        </p:spPr>
        <p:txBody>
          <a:bodyPr lIns="0" tIns="0" rIns="0" bIns="0" rtlCol="0" anchor="t">
            <a:spAutoFit/>
          </a:bodyPr>
          <a:lstStyle/>
          <a:p>
            <a:pPr algn="ctr">
              <a:lnSpc>
                <a:spcPts val="3375"/>
              </a:lnSpc>
              <a:spcBef>
                <a:spcPct val="0"/>
              </a:spcBef>
            </a:pPr>
            <a:r>
              <a:rPr lang="en-US" sz="2700">
                <a:solidFill>
                  <a:srgbClr val="FFFFFF"/>
                </a:solidFill>
                <a:latin typeface="Now Bold"/>
              </a:rPr>
              <a:t>Mart</a:t>
            </a:r>
          </a:p>
        </p:txBody>
      </p:sp>
      <p:sp>
        <p:nvSpPr>
          <p:cNvPr id="29" name="TextBox 29"/>
          <p:cNvSpPr txBox="1"/>
          <p:nvPr/>
        </p:nvSpPr>
        <p:spPr>
          <a:xfrm>
            <a:off x="14630961" y="3943831"/>
            <a:ext cx="1749514" cy="421005"/>
          </a:xfrm>
          <a:prstGeom prst="rect">
            <a:avLst/>
          </a:prstGeom>
        </p:spPr>
        <p:txBody>
          <a:bodyPr lIns="0" tIns="0" rIns="0" bIns="0" rtlCol="0" anchor="t">
            <a:spAutoFit/>
          </a:bodyPr>
          <a:lstStyle/>
          <a:p>
            <a:pPr algn="ctr">
              <a:lnSpc>
                <a:spcPts val="3375"/>
              </a:lnSpc>
              <a:spcBef>
                <a:spcPct val="0"/>
              </a:spcBef>
            </a:pPr>
            <a:r>
              <a:rPr lang="en-US" sz="2700">
                <a:solidFill>
                  <a:srgbClr val="FFFFFF"/>
                </a:solidFill>
                <a:latin typeface="Now Bold"/>
              </a:rPr>
              <a:t>Nisan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216679" y="-38100"/>
            <a:ext cx="11302830" cy="1386725"/>
          </a:xfrm>
          <a:prstGeom prst="rect">
            <a:avLst/>
          </a:prstGeom>
        </p:spPr>
        <p:txBody>
          <a:bodyPr lIns="0" tIns="0" rIns="0" bIns="0" rtlCol="0" anchor="t">
            <a:spAutoFit/>
          </a:bodyPr>
          <a:lstStyle/>
          <a:p>
            <a:pPr>
              <a:lnSpc>
                <a:spcPts val="10999"/>
              </a:lnSpc>
            </a:pPr>
            <a:r>
              <a:rPr lang="en-US" sz="8799">
                <a:solidFill>
                  <a:srgbClr val="9803A4"/>
                </a:solidFill>
                <a:latin typeface="Now Bold"/>
              </a:rPr>
              <a:t>Bütçe</a:t>
            </a:r>
          </a:p>
        </p:txBody>
      </p:sp>
      <p:sp>
        <p:nvSpPr>
          <p:cNvPr id="4" name="TextBox 4"/>
          <p:cNvSpPr txBox="1"/>
          <p:nvPr/>
        </p:nvSpPr>
        <p:spPr>
          <a:xfrm>
            <a:off x="216679" y="1673755"/>
            <a:ext cx="18071321" cy="8151900"/>
          </a:xfrm>
          <a:prstGeom prst="rect">
            <a:avLst/>
          </a:prstGeom>
        </p:spPr>
        <p:txBody>
          <a:bodyPr lIns="0" tIns="0" rIns="0" bIns="0" rtlCol="0" anchor="t">
            <a:spAutoFit/>
          </a:bodyPr>
          <a:lstStyle/>
          <a:p>
            <a:pPr>
              <a:lnSpc>
                <a:spcPts val="3692"/>
              </a:lnSpc>
            </a:pPr>
            <a:r>
              <a:rPr lang="en-US" sz="2637">
                <a:solidFill>
                  <a:srgbClr val="000000"/>
                </a:solidFill>
                <a:latin typeface="DejaVu Serif Bold"/>
              </a:rPr>
              <a:t>*Hedef:* Marka bilinirliğini artırmak ve online satışları artırarak yıllık geliri %20 artırmak.</a:t>
            </a:r>
          </a:p>
          <a:p>
            <a:pPr>
              <a:lnSpc>
                <a:spcPts val="3692"/>
              </a:lnSpc>
            </a:pPr>
            <a:r>
              <a:rPr lang="en-US" sz="2637">
                <a:solidFill>
                  <a:srgbClr val="000000"/>
                </a:solidFill>
                <a:latin typeface="DejaVu Serif Bold"/>
              </a:rPr>
              <a:t>*Pazar Araştırması:* Hedef kitlenin çoğunluğunun online alışverişi tercih ettiği ve sosyal medyayı aktif olarak kullandığı belirlendi. Ayrıca, rakip markaların benzer stratejilerle başarılı olduğu gözlemledik.</a:t>
            </a:r>
          </a:p>
          <a:p>
            <a:pPr>
              <a:lnSpc>
                <a:spcPts val="3692"/>
              </a:lnSpc>
            </a:pPr>
            <a:endParaRPr lang="en-US" sz="2637">
              <a:solidFill>
                <a:srgbClr val="000000"/>
              </a:solidFill>
              <a:latin typeface="DejaVu Serif Bold"/>
            </a:endParaRPr>
          </a:p>
          <a:p>
            <a:pPr>
              <a:lnSpc>
                <a:spcPts val="3692"/>
              </a:lnSpc>
            </a:pPr>
            <a:r>
              <a:rPr lang="en-US" sz="2637">
                <a:solidFill>
                  <a:srgbClr val="000000"/>
                </a:solidFill>
                <a:latin typeface="DejaVu Serif Bold"/>
              </a:rPr>
              <a:t>*Bütçe:* Yıllık bütçe 750.000 TL olarak belirlendi.</a:t>
            </a:r>
          </a:p>
          <a:p>
            <a:pPr>
              <a:lnSpc>
                <a:spcPts val="3692"/>
              </a:lnSpc>
            </a:pPr>
            <a:r>
              <a:rPr lang="en-US" sz="2637">
                <a:solidFill>
                  <a:srgbClr val="000000"/>
                </a:solidFill>
                <a:latin typeface="DejaVu Serif Bold"/>
              </a:rPr>
              <a:t>*Bütçe Dağılımı:*</a:t>
            </a:r>
          </a:p>
          <a:p>
            <a:pPr>
              <a:lnSpc>
                <a:spcPts val="3692"/>
              </a:lnSpc>
            </a:pPr>
            <a:r>
              <a:rPr lang="en-US" sz="2637">
                <a:solidFill>
                  <a:srgbClr val="000000"/>
                </a:solidFill>
                <a:latin typeface="DejaVu Serif Bold"/>
              </a:rPr>
              <a:t>1. *Dijital Reklam:* 300.000 TL</a:t>
            </a:r>
          </a:p>
          <a:p>
            <a:pPr>
              <a:lnSpc>
                <a:spcPts val="3692"/>
              </a:lnSpc>
            </a:pPr>
            <a:r>
              <a:rPr lang="en-US" sz="2637">
                <a:solidFill>
                  <a:srgbClr val="000000"/>
                </a:solidFill>
                <a:latin typeface="DejaVu Serif Bold"/>
              </a:rPr>
              <a:t>- Google Ads: 150.000 TL</a:t>
            </a:r>
          </a:p>
          <a:p>
            <a:pPr>
              <a:lnSpc>
                <a:spcPts val="3692"/>
              </a:lnSpc>
            </a:pPr>
            <a:r>
              <a:rPr lang="en-US" sz="2637">
                <a:solidFill>
                  <a:srgbClr val="000000"/>
                </a:solidFill>
                <a:latin typeface="DejaVu Serif Bold"/>
              </a:rPr>
              <a:t>- Sosyal Medya Reklamları: 100.000 TL</a:t>
            </a:r>
          </a:p>
          <a:p>
            <a:pPr>
              <a:lnSpc>
                <a:spcPts val="3692"/>
              </a:lnSpc>
            </a:pPr>
            <a:r>
              <a:rPr lang="en-US" sz="2637">
                <a:solidFill>
                  <a:srgbClr val="000000"/>
                </a:solidFill>
                <a:latin typeface="DejaVu Serif Bold"/>
              </a:rPr>
              <a:t>- İçerik Pazarlama ve SEO: 50.000 TL</a:t>
            </a:r>
          </a:p>
          <a:p>
            <a:pPr>
              <a:lnSpc>
                <a:spcPts val="3692"/>
              </a:lnSpc>
            </a:pPr>
            <a:r>
              <a:rPr lang="en-US" sz="2637">
                <a:solidFill>
                  <a:srgbClr val="000000"/>
                </a:solidFill>
                <a:latin typeface="DejaVu Serif Bold"/>
              </a:rPr>
              <a:t>2. *Sosyal Medya Yönetimi:* 150.000 TL</a:t>
            </a:r>
          </a:p>
          <a:p>
            <a:pPr>
              <a:lnSpc>
                <a:spcPts val="3692"/>
              </a:lnSpc>
            </a:pPr>
            <a:r>
              <a:rPr lang="en-US" sz="2637">
                <a:solidFill>
                  <a:srgbClr val="000000"/>
                </a:solidFill>
                <a:latin typeface="DejaVu Serif Bold"/>
              </a:rPr>
              <a:t>- Sosyal Medya İçerik Üretimi ve Yayını: 90.000 TL</a:t>
            </a:r>
          </a:p>
          <a:p>
            <a:pPr>
              <a:lnSpc>
                <a:spcPts val="3692"/>
              </a:lnSpc>
            </a:pPr>
            <a:r>
              <a:rPr lang="en-US" sz="2637">
                <a:solidFill>
                  <a:srgbClr val="000000"/>
                </a:solidFill>
                <a:latin typeface="DejaVu Serif Bold"/>
              </a:rPr>
              <a:t>- Sosyal Medya Reklam Yönetimi: 60.000 TL</a:t>
            </a:r>
          </a:p>
          <a:p>
            <a:pPr>
              <a:lnSpc>
                <a:spcPts val="3692"/>
              </a:lnSpc>
            </a:pPr>
            <a:r>
              <a:rPr lang="en-US" sz="2637">
                <a:solidFill>
                  <a:srgbClr val="000000"/>
                </a:solidFill>
                <a:latin typeface="DejaVu Serif Bold"/>
              </a:rPr>
              <a:t>3. *Web Sitesi Geliştirme ve Optimizasyon:* 112.500 TL</a:t>
            </a:r>
          </a:p>
          <a:p>
            <a:pPr>
              <a:lnSpc>
                <a:spcPts val="3692"/>
              </a:lnSpc>
            </a:pPr>
            <a:r>
              <a:rPr lang="en-US" sz="2637">
                <a:solidFill>
                  <a:srgbClr val="000000"/>
                </a:solidFill>
                <a:latin typeface="DejaVu Serif Bold"/>
              </a:rPr>
              <a:t>- Web Sitesi Yenileme ve Mobil Uyum: 75.000 TL</a:t>
            </a:r>
          </a:p>
          <a:p>
            <a:pPr>
              <a:lnSpc>
                <a:spcPts val="3692"/>
              </a:lnSpc>
            </a:pPr>
            <a:r>
              <a:rPr lang="en-US" sz="2637">
                <a:solidFill>
                  <a:srgbClr val="000000"/>
                </a:solidFill>
                <a:latin typeface="DejaVu Serif Bold"/>
              </a:rPr>
              <a:t>- Kullanıcı Deneyimi Optimizasyonu: 37.500 TL</a:t>
            </a:r>
          </a:p>
          <a:p>
            <a:pPr algn="ctr">
              <a:lnSpc>
                <a:spcPts val="1723"/>
              </a:lnSpc>
            </a:pPr>
            <a:endParaRPr lang="en-US" sz="2637">
              <a:solidFill>
                <a:srgbClr val="000000"/>
              </a:solidFill>
              <a:latin typeface="DejaVu Serif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Freeform 3"/>
          <p:cNvSpPr/>
          <p:nvPr/>
        </p:nvSpPr>
        <p:spPr>
          <a:xfrm>
            <a:off x="15057981" y="-1172619"/>
            <a:ext cx="4402638" cy="4402638"/>
          </a:xfrm>
          <a:custGeom>
            <a:avLst/>
            <a:gdLst/>
            <a:ahLst/>
            <a:cxnLst/>
            <a:rect l="l" t="t" r="r" b="b"/>
            <a:pathLst>
              <a:path w="4402638" h="4402638">
                <a:moveTo>
                  <a:pt x="0" y="0"/>
                </a:moveTo>
                <a:lnTo>
                  <a:pt x="4402638" y="0"/>
                </a:lnTo>
                <a:lnTo>
                  <a:pt x="4402638" y="4402638"/>
                </a:lnTo>
                <a:lnTo>
                  <a:pt x="0" y="4402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nvGrpSpPr>
          <p:cNvPr id="4" name="Group 4"/>
          <p:cNvGrpSpPr>
            <a:grpSpLocks noChangeAspect="1"/>
          </p:cNvGrpSpPr>
          <p:nvPr/>
        </p:nvGrpSpPr>
        <p:grpSpPr>
          <a:xfrm>
            <a:off x="12844928" y="2725085"/>
            <a:ext cx="4010793" cy="4010777"/>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tr-TR"/>
            </a:p>
          </p:txBody>
        </p:sp>
      </p:grpSp>
      <p:sp>
        <p:nvSpPr>
          <p:cNvPr id="6" name="Freeform 6"/>
          <p:cNvSpPr/>
          <p:nvPr/>
        </p:nvSpPr>
        <p:spPr>
          <a:xfrm>
            <a:off x="15901974" y="6258989"/>
            <a:ext cx="953747" cy="953747"/>
          </a:xfrm>
          <a:custGeom>
            <a:avLst/>
            <a:gdLst/>
            <a:ahLst/>
            <a:cxnLst/>
            <a:rect l="l" t="t" r="r" b="b"/>
            <a:pathLst>
              <a:path w="953747" h="953747">
                <a:moveTo>
                  <a:pt x="0" y="0"/>
                </a:moveTo>
                <a:lnTo>
                  <a:pt x="953747" y="0"/>
                </a:lnTo>
                <a:lnTo>
                  <a:pt x="953747" y="953747"/>
                </a:lnTo>
                <a:lnTo>
                  <a:pt x="0" y="9537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TextBox 7"/>
          <p:cNvSpPr txBox="1"/>
          <p:nvPr/>
        </p:nvSpPr>
        <p:spPr>
          <a:xfrm>
            <a:off x="772942" y="589655"/>
            <a:ext cx="8831641" cy="1386725"/>
          </a:xfrm>
          <a:prstGeom prst="rect">
            <a:avLst/>
          </a:prstGeom>
        </p:spPr>
        <p:txBody>
          <a:bodyPr lIns="0" tIns="0" rIns="0" bIns="0" rtlCol="0" anchor="t">
            <a:spAutoFit/>
          </a:bodyPr>
          <a:lstStyle/>
          <a:p>
            <a:pPr>
              <a:lnSpc>
                <a:spcPts val="10999"/>
              </a:lnSpc>
            </a:pPr>
            <a:r>
              <a:rPr lang="en-US" sz="8799">
                <a:solidFill>
                  <a:srgbClr val="9803A4"/>
                </a:solidFill>
                <a:latin typeface="Now Bold"/>
              </a:rPr>
              <a:t>Gifthink</a:t>
            </a:r>
          </a:p>
        </p:txBody>
      </p:sp>
      <p:sp>
        <p:nvSpPr>
          <p:cNvPr id="8" name="TextBox 8"/>
          <p:cNvSpPr txBox="1"/>
          <p:nvPr/>
        </p:nvSpPr>
        <p:spPr>
          <a:xfrm>
            <a:off x="6206587" y="949036"/>
            <a:ext cx="9695387" cy="629862"/>
          </a:xfrm>
          <a:prstGeom prst="rect">
            <a:avLst/>
          </a:prstGeom>
        </p:spPr>
        <p:txBody>
          <a:bodyPr lIns="0" tIns="0" rIns="0" bIns="0" rtlCol="0" anchor="t">
            <a:spAutoFit/>
          </a:bodyPr>
          <a:lstStyle/>
          <a:p>
            <a:pPr marL="0" lvl="0" indent="0">
              <a:lnSpc>
                <a:spcPts val="5040"/>
              </a:lnSpc>
              <a:spcBef>
                <a:spcPct val="0"/>
              </a:spcBef>
            </a:pPr>
            <a:r>
              <a:rPr lang="en-US" sz="3600">
                <a:solidFill>
                  <a:srgbClr val="000000"/>
                </a:solidFill>
                <a:latin typeface="Now Bold"/>
              </a:rPr>
              <a:t>LifeStyle,Gifts,Flower</a:t>
            </a:r>
          </a:p>
        </p:txBody>
      </p:sp>
      <p:sp>
        <p:nvSpPr>
          <p:cNvPr id="9" name="TextBox 9"/>
          <p:cNvSpPr txBox="1"/>
          <p:nvPr/>
        </p:nvSpPr>
        <p:spPr>
          <a:xfrm>
            <a:off x="198923" y="2358275"/>
            <a:ext cx="11363043" cy="7769305"/>
          </a:xfrm>
          <a:prstGeom prst="rect">
            <a:avLst/>
          </a:prstGeom>
        </p:spPr>
        <p:txBody>
          <a:bodyPr lIns="0" tIns="0" rIns="0" bIns="0" rtlCol="0" anchor="t">
            <a:spAutoFit/>
          </a:bodyPr>
          <a:lstStyle/>
          <a:p>
            <a:pPr marL="629305" lvl="1" indent="-314653" algn="just">
              <a:lnSpc>
                <a:spcPts val="3643"/>
              </a:lnSpc>
              <a:buFont typeface="Arial"/>
              <a:buChar char="•"/>
            </a:pPr>
            <a:r>
              <a:rPr lang="en-US" sz="2914">
                <a:solidFill>
                  <a:srgbClr val="000000"/>
                </a:solidFill>
                <a:latin typeface="Now Bold"/>
              </a:rPr>
              <a:t>Vizyon: Gift Think, insanların sevdiklerine duygusal ve anlamlı hediyeler sunarak hayatlarını renklendirmeyi ve mutluluklarını artırmayı amaçlamaktadır. Her hediye, özenle seçilmiş ve düşünülmüş, alıcıya özel anılar yaratmayı hedefler. İnsanların sevgi ve bağlılıkla dolu anlarını, en değerli hediyelerle kutlamak için ilham verici bir marka olmayı vizyon olarak benimser.</a:t>
            </a:r>
          </a:p>
          <a:p>
            <a:pPr algn="just">
              <a:lnSpc>
                <a:spcPts val="5893"/>
              </a:lnSpc>
            </a:pPr>
            <a:endParaRPr lang="en-US" sz="2914">
              <a:solidFill>
                <a:srgbClr val="000000"/>
              </a:solidFill>
              <a:latin typeface="Now Bold"/>
            </a:endParaRPr>
          </a:p>
          <a:p>
            <a:pPr marL="629305" lvl="1" indent="-314653" algn="just">
              <a:lnSpc>
                <a:spcPts val="3643"/>
              </a:lnSpc>
              <a:buFont typeface="Arial"/>
              <a:buChar char="•"/>
            </a:pPr>
            <a:r>
              <a:rPr lang="en-US" sz="2914">
                <a:solidFill>
                  <a:srgbClr val="000000"/>
                </a:solidFill>
                <a:latin typeface="Now Bold"/>
              </a:rPr>
              <a:t>Misyon: Gift Think, insanların herkes için uygun, özel ve anlamlı hediyeler bulmasını kolaylaştırmak için çaba sarf eder. Düşünceli seçenekler sunarak, alıcıların sevdiklerine sevgilerini en iyi şekilde ifade etmelerini sağlar. Hediye alışverişini stressiz ve keyifli bir deneyim haline getirerek, duygusal bağların güçlenmesine ve insanların birbirini daha iyi anlamasına yardımcı olmayı misyon olarak kabul eder."</a:t>
            </a:r>
          </a:p>
          <a:p>
            <a:pPr marL="228870" lvl="1" indent="-114435" algn="ctr">
              <a:lnSpc>
                <a:spcPts val="1325"/>
              </a:lnSpc>
              <a:buFont typeface="Arial"/>
              <a:buChar char="•"/>
            </a:pPr>
            <a:endParaRPr lang="en-US" sz="2914">
              <a:solidFill>
                <a:srgbClr val="000000"/>
              </a:solidFill>
              <a:latin typeface="Now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TextBox 3"/>
          <p:cNvSpPr txBox="1"/>
          <p:nvPr/>
        </p:nvSpPr>
        <p:spPr>
          <a:xfrm>
            <a:off x="216679" y="-38100"/>
            <a:ext cx="11302830" cy="1386725"/>
          </a:xfrm>
          <a:prstGeom prst="rect">
            <a:avLst/>
          </a:prstGeom>
        </p:spPr>
        <p:txBody>
          <a:bodyPr lIns="0" tIns="0" rIns="0" bIns="0" rtlCol="0" anchor="t">
            <a:spAutoFit/>
          </a:bodyPr>
          <a:lstStyle/>
          <a:p>
            <a:pPr>
              <a:lnSpc>
                <a:spcPts val="10999"/>
              </a:lnSpc>
            </a:pPr>
            <a:r>
              <a:rPr lang="en-US" sz="8799">
                <a:solidFill>
                  <a:srgbClr val="9803A4"/>
                </a:solidFill>
                <a:latin typeface="Now Bold"/>
              </a:rPr>
              <a:t>Bütçe</a:t>
            </a:r>
          </a:p>
        </p:txBody>
      </p:sp>
      <p:sp>
        <p:nvSpPr>
          <p:cNvPr id="4" name="TextBox 4"/>
          <p:cNvSpPr txBox="1"/>
          <p:nvPr/>
        </p:nvSpPr>
        <p:spPr>
          <a:xfrm>
            <a:off x="216679" y="1329575"/>
            <a:ext cx="18071321" cy="9426255"/>
          </a:xfrm>
          <a:prstGeom prst="rect">
            <a:avLst/>
          </a:prstGeom>
        </p:spPr>
        <p:txBody>
          <a:bodyPr lIns="0" tIns="0" rIns="0" bIns="0" rtlCol="0" anchor="t">
            <a:spAutoFit/>
          </a:bodyPr>
          <a:lstStyle/>
          <a:p>
            <a:pPr>
              <a:lnSpc>
                <a:spcPts val="4375"/>
              </a:lnSpc>
              <a:spcBef>
                <a:spcPct val="0"/>
              </a:spcBef>
            </a:pPr>
            <a:r>
              <a:rPr lang="en-US" sz="3500">
                <a:solidFill>
                  <a:srgbClr val="000000"/>
                </a:solidFill>
                <a:latin typeface="Now Bold"/>
              </a:rPr>
              <a:t>4. *E-posta Pazarlama:* 60.000 TL</a:t>
            </a:r>
          </a:p>
          <a:p>
            <a:pPr>
              <a:lnSpc>
                <a:spcPts val="4375"/>
              </a:lnSpc>
              <a:spcBef>
                <a:spcPct val="0"/>
              </a:spcBef>
            </a:pPr>
            <a:r>
              <a:rPr lang="en-US" sz="3500">
                <a:solidFill>
                  <a:srgbClr val="000000"/>
                </a:solidFill>
                <a:latin typeface="Now Bold"/>
              </a:rPr>
              <a:t>- E-posta Kampanyaları ve Otomasyon: 42.000 TL</a:t>
            </a:r>
          </a:p>
          <a:p>
            <a:pPr>
              <a:lnSpc>
                <a:spcPts val="4375"/>
              </a:lnSpc>
              <a:spcBef>
                <a:spcPct val="0"/>
              </a:spcBef>
            </a:pPr>
            <a:r>
              <a:rPr lang="en-US" sz="3500">
                <a:solidFill>
                  <a:srgbClr val="000000"/>
                </a:solidFill>
                <a:latin typeface="Now Bold"/>
              </a:rPr>
              <a:t>- Müşteri Geri Bildirimleri ve Analizi: 18.000 TL</a:t>
            </a:r>
          </a:p>
          <a:p>
            <a:pPr>
              <a:lnSpc>
                <a:spcPts val="4375"/>
              </a:lnSpc>
              <a:spcBef>
                <a:spcPct val="0"/>
              </a:spcBef>
            </a:pPr>
            <a:endParaRPr lang="en-US" sz="3500">
              <a:solidFill>
                <a:srgbClr val="000000"/>
              </a:solidFill>
              <a:latin typeface="Now Bold"/>
            </a:endParaRPr>
          </a:p>
          <a:p>
            <a:pPr>
              <a:lnSpc>
                <a:spcPts val="4375"/>
              </a:lnSpc>
              <a:spcBef>
                <a:spcPct val="0"/>
              </a:spcBef>
            </a:pPr>
            <a:r>
              <a:rPr lang="en-US" sz="3500">
                <a:solidFill>
                  <a:srgbClr val="000000"/>
                </a:solidFill>
                <a:latin typeface="Now Bold"/>
              </a:rPr>
              <a:t>5. *Halkla İlişkiler ve Etkinlikler:* 75.000 TL</a:t>
            </a:r>
          </a:p>
          <a:p>
            <a:pPr>
              <a:lnSpc>
                <a:spcPts val="4375"/>
              </a:lnSpc>
              <a:spcBef>
                <a:spcPct val="0"/>
              </a:spcBef>
            </a:pPr>
            <a:r>
              <a:rPr lang="en-US" sz="3500">
                <a:solidFill>
                  <a:srgbClr val="000000"/>
                </a:solidFill>
                <a:latin typeface="Now Bold"/>
              </a:rPr>
              <a:t>- Basın Bültenleri ve Medya İlişkileri: 45.000 TL</a:t>
            </a:r>
          </a:p>
          <a:p>
            <a:pPr>
              <a:lnSpc>
                <a:spcPts val="4375"/>
              </a:lnSpc>
              <a:spcBef>
                <a:spcPct val="0"/>
              </a:spcBef>
            </a:pPr>
            <a:r>
              <a:rPr lang="en-US" sz="3500">
                <a:solidFill>
                  <a:srgbClr val="000000"/>
                </a:solidFill>
                <a:latin typeface="Now Bold"/>
              </a:rPr>
              <a:t>- Katılınacak Endüstri Etkinlikleri: 30.000 TL</a:t>
            </a:r>
          </a:p>
          <a:p>
            <a:pPr>
              <a:lnSpc>
                <a:spcPts val="4375"/>
              </a:lnSpc>
              <a:spcBef>
                <a:spcPct val="0"/>
              </a:spcBef>
            </a:pPr>
            <a:endParaRPr lang="en-US" sz="3500">
              <a:solidFill>
                <a:srgbClr val="000000"/>
              </a:solidFill>
              <a:latin typeface="Now Bold"/>
            </a:endParaRPr>
          </a:p>
          <a:p>
            <a:pPr>
              <a:lnSpc>
                <a:spcPts val="4375"/>
              </a:lnSpc>
              <a:spcBef>
                <a:spcPct val="0"/>
              </a:spcBef>
            </a:pPr>
            <a:r>
              <a:rPr lang="en-US" sz="3500">
                <a:solidFill>
                  <a:srgbClr val="000000"/>
                </a:solidFill>
                <a:latin typeface="Now Bold"/>
              </a:rPr>
              <a:t>6. *Yedek ve Esneklik:* 37.500 TL</a:t>
            </a:r>
          </a:p>
          <a:p>
            <a:pPr>
              <a:lnSpc>
                <a:spcPts val="4375"/>
              </a:lnSpc>
              <a:spcBef>
                <a:spcPct val="0"/>
              </a:spcBef>
            </a:pPr>
            <a:r>
              <a:rPr lang="en-US" sz="3500">
                <a:solidFill>
                  <a:srgbClr val="000000"/>
                </a:solidFill>
                <a:latin typeface="Now Bold"/>
              </a:rPr>
              <a:t>- Beklenmedik Fırsatlar veya Acil Durumlar İçin</a:t>
            </a:r>
          </a:p>
          <a:p>
            <a:pPr>
              <a:lnSpc>
                <a:spcPts val="4375"/>
              </a:lnSpc>
              <a:spcBef>
                <a:spcPct val="0"/>
              </a:spcBef>
            </a:pPr>
            <a:r>
              <a:rPr lang="en-US" sz="3500">
                <a:solidFill>
                  <a:srgbClr val="000000"/>
                </a:solidFill>
                <a:latin typeface="Now Bold"/>
              </a:rPr>
              <a:t>*ROI Tahminleri:*(amorti etme hız artışı)</a:t>
            </a:r>
          </a:p>
          <a:p>
            <a:pPr>
              <a:lnSpc>
                <a:spcPts val="4375"/>
              </a:lnSpc>
              <a:spcBef>
                <a:spcPct val="0"/>
              </a:spcBef>
            </a:pPr>
            <a:r>
              <a:rPr lang="en-US" sz="3500">
                <a:solidFill>
                  <a:srgbClr val="000000"/>
                </a:solidFill>
                <a:latin typeface="Now Bold"/>
              </a:rPr>
              <a:t>- Dijital reklamlardan beklenen ROI: 4:1 (Her 1 TL harcamada 4 TL gelir elde edilmesi bekleniyor)</a:t>
            </a:r>
          </a:p>
          <a:p>
            <a:pPr>
              <a:lnSpc>
                <a:spcPts val="4375"/>
              </a:lnSpc>
              <a:spcBef>
                <a:spcPct val="0"/>
              </a:spcBef>
            </a:pPr>
            <a:r>
              <a:rPr lang="en-US" sz="3500">
                <a:solidFill>
                  <a:srgbClr val="000000"/>
                </a:solidFill>
                <a:latin typeface="Now Bold"/>
              </a:rPr>
              <a:t>- Sosyal medya etkileşim oranı artışı: %30</a:t>
            </a:r>
          </a:p>
          <a:p>
            <a:pPr>
              <a:lnSpc>
                <a:spcPts val="4375"/>
              </a:lnSpc>
              <a:spcBef>
                <a:spcPct val="0"/>
              </a:spcBef>
            </a:pPr>
            <a:r>
              <a:rPr lang="en-US" sz="3500">
                <a:solidFill>
                  <a:srgbClr val="000000"/>
                </a:solidFill>
                <a:latin typeface="Now Bold"/>
              </a:rPr>
              <a:t>- E-posta pazarlama dönüşüm oranı artışı: %25</a:t>
            </a:r>
          </a:p>
          <a:p>
            <a:pPr algn="ctr">
              <a:lnSpc>
                <a:spcPts val="4500"/>
              </a:lnSpc>
              <a:spcBef>
                <a:spcPct val="0"/>
              </a:spcBef>
            </a:pPr>
            <a:endParaRPr lang="en-US" sz="3500">
              <a:solidFill>
                <a:srgbClr val="000000"/>
              </a:solidFill>
              <a:latin typeface="Now Bold"/>
            </a:endParaRPr>
          </a:p>
          <a:p>
            <a:pPr algn="ctr">
              <a:lnSpc>
                <a:spcPts val="4500"/>
              </a:lnSpc>
              <a:spcBef>
                <a:spcPct val="0"/>
              </a:spcBef>
            </a:pPr>
            <a:endParaRPr lang="en-US" sz="3500">
              <a:solidFill>
                <a:srgbClr val="000000"/>
              </a:solidFill>
              <a:latin typeface="Now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Freeform 3"/>
          <p:cNvSpPr/>
          <p:nvPr/>
        </p:nvSpPr>
        <p:spPr>
          <a:xfrm>
            <a:off x="16086681" y="-2000964"/>
            <a:ext cx="4402638" cy="4402638"/>
          </a:xfrm>
          <a:custGeom>
            <a:avLst/>
            <a:gdLst/>
            <a:ahLst/>
            <a:cxnLst/>
            <a:rect l="l" t="t" r="r" b="b"/>
            <a:pathLst>
              <a:path w="4402638" h="4402638">
                <a:moveTo>
                  <a:pt x="0" y="0"/>
                </a:moveTo>
                <a:lnTo>
                  <a:pt x="4402638" y="0"/>
                </a:lnTo>
                <a:lnTo>
                  <a:pt x="4402638" y="4402639"/>
                </a:lnTo>
                <a:lnTo>
                  <a:pt x="0" y="4402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17024642" y="0"/>
            <a:ext cx="1263358" cy="1471160"/>
          </a:xfrm>
          <a:custGeom>
            <a:avLst/>
            <a:gdLst/>
            <a:ahLst/>
            <a:cxnLst/>
            <a:rect l="l" t="t" r="r" b="b"/>
            <a:pathLst>
              <a:path w="1263358" h="1471160">
                <a:moveTo>
                  <a:pt x="0" y="0"/>
                </a:moveTo>
                <a:lnTo>
                  <a:pt x="1263358" y="0"/>
                </a:lnTo>
                <a:lnTo>
                  <a:pt x="1263358" y="1471160"/>
                </a:lnTo>
                <a:lnTo>
                  <a:pt x="0" y="1471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0" y="226429"/>
            <a:ext cx="17456573" cy="3092276"/>
          </a:xfrm>
          <a:prstGeom prst="rect">
            <a:avLst/>
          </a:prstGeom>
        </p:spPr>
        <p:txBody>
          <a:bodyPr lIns="0" tIns="0" rIns="0" bIns="0" rtlCol="0" anchor="t">
            <a:spAutoFit/>
          </a:bodyPr>
          <a:lstStyle/>
          <a:p>
            <a:pPr>
              <a:lnSpc>
                <a:spcPts val="8363"/>
              </a:lnSpc>
            </a:pPr>
            <a:r>
              <a:rPr lang="en-US" sz="6690">
                <a:solidFill>
                  <a:srgbClr val="9803A4"/>
                </a:solidFill>
                <a:latin typeface="Now Bold"/>
              </a:rPr>
              <a:t>Rakiplerimize kıyasla neden tercih edilmeliyiz?</a:t>
            </a:r>
          </a:p>
          <a:p>
            <a:pPr>
              <a:lnSpc>
                <a:spcPts val="7613"/>
              </a:lnSpc>
            </a:pPr>
            <a:endParaRPr lang="en-US" sz="6690">
              <a:solidFill>
                <a:srgbClr val="9803A4"/>
              </a:solidFill>
              <a:latin typeface="Now Bold"/>
            </a:endParaRPr>
          </a:p>
        </p:txBody>
      </p:sp>
      <p:sp>
        <p:nvSpPr>
          <p:cNvPr id="6" name="TextBox 6"/>
          <p:cNvSpPr txBox="1"/>
          <p:nvPr/>
        </p:nvSpPr>
        <p:spPr>
          <a:xfrm>
            <a:off x="90095" y="3098800"/>
            <a:ext cx="8598399" cy="2044700"/>
          </a:xfrm>
          <a:prstGeom prst="rect">
            <a:avLst/>
          </a:prstGeom>
        </p:spPr>
        <p:txBody>
          <a:bodyPr lIns="0" tIns="0" rIns="0" bIns="0" rtlCol="0" anchor="t">
            <a:spAutoFit/>
          </a:bodyPr>
          <a:lstStyle/>
          <a:p>
            <a:pPr>
              <a:lnSpc>
                <a:spcPts val="3249"/>
              </a:lnSpc>
            </a:pPr>
            <a:r>
              <a:rPr lang="en-US" sz="2499">
                <a:solidFill>
                  <a:srgbClr val="000000"/>
                </a:solidFill>
                <a:latin typeface="Now"/>
              </a:rPr>
              <a:t>Yüksek Kaliteli Ürünler: Yüksek kaliteli çiçekler ve hediyelik eşyalar sunarak müşterilere dayanıklı ve estetik ürünler vaat edebiliriz.Kaliteli ürünlerle marka sadakatini artırabiliriz.</a:t>
            </a:r>
          </a:p>
          <a:p>
            <a:pPr>
              <a:lnSpc>
                <a:spcPts val="3249"/>
              </a:lnSpc>
            </a:pPr>
            <a:endParaRPr lang="en-US" sz="2499">
              <a:solidFill>
                <a:srgbClr val="000000"/>
              </a:solidFill>
              <a:latin typeface="Now"/>
            </a:endParaRPr>
          </a:p>
        </p:txBody>
      </p:sp>
      <p:sp>
        <p:nvSpPr>
          <p:cNvPr id="7" name="TextBox 7"/>
          <p:cNvSpPr txBox="1"/>
          <p:nvPr/>
        </p:nvSpPr>
        <p:spPr>
          <a:xfrm>
            <a:off x="8688494" y="2742244"/>
            <a:ext cx="9171633" cy="2454275"/>
          </a:xfrm>
          <a:prstGeom prst="rect">
            <a:avLst/>
          </a:prstGeom>
        </p:spPr>
        <p:txBody>
          <a:bodyPr lIns="0" tIns="0" rIns="0" bIns="0" rtlCol="0" anchor="t">
            <a:spAutoFit/>
          </a:bodyPr>
          <a:lstStyle/>
          <a:p>
            <a:pPr>
              <a:lnSpc>
                <a:spcPts val="3249"/>
              </a:lnSpc>
            </a:pPr>
            <a:endParaRPr/>
          </a:p>
          <a:p>
            <a:pPr>
              <a:lnSpc>
                <a:spcPts val="3250"/>
              </a:lnSpc>
            </a:pPr>
            <a:r>
              <a:rPr lang="en-US" sz="2500">
                <a:solidFill>
                  <a:srgbClr val="000000"/>
                </a:solidFill>
                <a:latin typeface="Now"/>
              </a:rPr>
              <a:t>Sosyal Sorumluluk Projeleri: Sosyal sorumluluk projelerine katılarak veya kendi projelerinizi başlatarak, müşterilerinizin satın alımlarıyla birlikte sosyal yardımlarda bulunduğunuzu göstererek duygusal bağ kurarak tercih edilmeyi arttırabiliriz.</a:t>
            </a:r>
          </a:p>
        </p:txBody>
      </p:sp>
      <p:sp>
        <p:nvSpPr>
          <p:cNvPr id="8" name="TextBox 8"/>
          <p:cNvSpPr txBox="1"/>
          <p:nvPr/>
        </p:nvSpPr>
        <p:spPr>
          <a:xfrm>
            <a:off x="0" y="6036751"/>
            <a:ext cx="8497882" cy="1635125"/>
          </a:xfrm>
          <a:prstGeom prst="rect">
            <a:avLst/>
          </a:prstGeom>
        </p:spPr>
        <p:txBody>
          <a:bodyPr lIns="0" tIns="0" rIns="0" bIns="0" rtlCol="0" anchor="t">
            <a:spAutoFit/>
          </a:bodyPr>
          <a:lstStyle/>
          <a:p>
            <a:pPr>
              <a:lnSpc>
                <a:spcPts val="3249"/>
              </a:lnSpc>
            </a:pPr>
            <a:endParaRPr/>
          </a:p>
          <a:p>
            <a:pPr>
              <a:lnSpc>
                <a:spcPts val="3250"/>
              </a:lnSpc>
            </a:pPr>
            <a:r>
              <a:rPr lang="en-US" sz="2500">
                <a:solidFill>
                  <a:srgbClr val="000000"/>
                </a:solidFill>
                <a:latin typeface="Now"/>
              </a:rPr>
              <a:t>Site içerisinde bir ai programı yaparak Benzersiz Tasarımlar ve Ürünlere yer veriyoruz Kendi tasarım ekibiniz veya yerel sanatçılarla işbirliği yaparak.</a:t>
            </a:r>
          </a:p>
        </p:txBody>
      </p:sp>
      <p:sp>
        <p:nvSpPr>
          <p:cNvPr id="9" name="TextBox 9"/>
          <p:cNvSpPr txBox="1"/>
          <p:nvPr/>
        </p:nvSpPr>
        <p:spPr>
          <a:xfrm>
            <a:off x="8728286" y="4963156"/>
            <a:ext cx="9131840" cy="4911725"/>
          </a:xfrm>
          <a:prstGeom prst="rect">
            <a:avLst/>
          </a:prstGeom>
        </p:spPr>
        <p:txBody>
          <a:bodyPr lIns="0" tIns="0" rIns="0" bIns="0" rtlCol="0" anchor="t">
            <a:spAutoFit/>
          </a:bodyPr>
          <a:lstStyle/>
          <a:p>
            <a:pPr>
              <a:lnSpc>
                <a:spcPts val="3249"/>
              </a:lnSpc>
            </a:pPr>
            <a:endParaRPr/>
          </a:p>
          <a:p>
            <a:pPr>
              <a:lnSpc>
                <a:spcPts val="3249"/>
              </a:lnSpc>
            </a:pPr>
            <a:r>
              <a:rPr lang="en-US" sz="2499">
                <a:solidFill>
                  <a:srgbClr val="000000"/>
                </a:solidFill>
                <a:latin typeface="Now"/>
              </a:rPr>
              <a:t>Proje Süreci:</a:t>
            </a:r>
          </a:p>
          <a:p>
            <a:pPr>
              <a:lnSpc>
                <a:spcPts val="3249"/>
              </a:lnSpc>
            </a:pPr>
            <a:endParaRPr lang="en-US" sz="2499">
              <a:solidFill>
                <a:srgbClr val="000000"/>
              </a:solidFill>
              <a:latin typeface="Now"/>
            </a:endParaRPr>
          </a:p>
          <a:p>
            <a:pPr>
              <a:lnSpc>
                <a:spcPts val="3249"/>
              </a:lnSpc>
            </a:pPr>
            <a:r>
              <a:rPr lang="en-US" sz="2499">
                <a:solidFill>
                  <a:srgbClr val="000000"/>
                </a:solidFill>
                <a:latin typeface="Now"/>
              </a:rPr>
              <a:t>Müşteriler, özel tasarım çiçek aranjmanları veya diğer ürünleri satın alırken, bu projenin bir parçası olduğunu öğrenirler.</a:t>
            </a:r>
          </a:p>
          <a:p>
            <a:pPr>
              <a:lnSpc>
                <a:spcPts val="3249"/>
              </a:lnSpc>
            </a:pPr>
            <a:r>
              <a:rPr lang="en-US" sz="2499">
                <a:solidFill>
                  <a:srgbClr val="000000"/>
                </a:solidFill>
                <a:latin typeface="Now"/>
              </a:rPr>
              <a:t>Her satıştan belirli bir yüzde "Eğitim için Çiçekler" fonuna aktarılır.</a:t>
            </a:r>
          </a:p>
          <a:p>
            <a:pPr>
              <a:lnSpc>
                <a:spcPts val="3249"/>
              </a:lnSpc>
            </a:pPr>
            <a:r>
              <a:rPr lang="en-US" sz="2499">
                <a:solidFill>
                  <a:srgbClr val="000000"/>
                </a:solidFill>
                <a:latin typeface="Now"/>
              </a:rPr>
              <a:t>Belirli aralıklarla, bu fonlar kullanılmak üzere eğitim kurumlarına veya öğrencilere bağışlanır.</a:t>
            </a:r>
          </a:p>
          <a:p>
            <a:pPr>
              <a:lnSpc>
                <a:spcPts val="3250"/>
              </a:lnSpc>
            </a:pPr>
            <a:r>
              <a:rPr lang="en-US" sz="2500">
                <a:solidFill>
                  <a:srgbClr val="000000"/>
                </a:solidFill>
                <a:latin typeface="Now"/>
              </a:rPr>
              <a:t>Yapılan bağışlar ve projenin ilerleyişi, şirket web sitesi veya sosyal medya hesapları üzerinden düzenli olarak paylaşılır.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24475" y="663226"/>
            <a:ext cx="6107766" cy="8960547"/>
          </a:xfrm>
          <a:custGeom>
            <a:avLst/>
            <a:gdLst/>
            <a:ahLst/>
            <a:cxnLst/>
            <a:rect l="l" t="t" r="r" b="b"/>
            <a:pathLst>
              <a:path w="6107766" h="8960547">
                <a:moveTo>
                  <a:pt x="0" y="0"/>
                </a:moveTo>
                <a:lnTo>
                  <a:pt x="6107767" y="0"/>
                </a:lnTo>
                <a:lnTo>
                  <a:pt x="6107767" y="8960548"/>
                </a:lnTo>
                <a:lnTo>
                  <a:pt x="0" y="8960548"/>
                </a:lnTo>
                <a:lnTo>
                  <a:pt x="0" y="0"/>
                </a:lnTo>
                <a:close/>
              </a:path>
            </a:pathLst>
          </a:custGeom>
          <a:blipFill>
            <a:blip r:embed="rId2"/>
            <a:stretch>
              <a:fillRect r="-3722"/>
            </a:stretch>
          </a:blipFill>
        </p:spPr>
        <p:txBody>
          <a:bodyPr/>
          <a:lstStyle/>
          <a:p>
            <a:endParaRPr lang="tr-TR"/>
          </a:p>
        </p:txBody>
      </p:sp>
      <p:sp>
        <p:nvSpPr>
          <p:cNvPr id="3" name="TextBox 3"/>
          <p:cNvSpPr txBox="1"/>
          <p:nvPr/>
        </p:nvSpPr>
        <p:spPr>
          <a:xfrm>
            <a:off x="259546" y="796031"/>
            <a:ext cx="10838808" cy="8675887"/>
          </a:xfrm>
          <a:prstGeom prst="rect">
            <a:avLst/>
          </a:prstGeom>
        </p:spPr>
        <p:txBody>
          <a:bodyPr lIns="0" tIns="0" rIns="0" bIns="0" rtlCol="0" anchor="t">
            <a:spAutoFit/>
          </a:bodyPr>
          <a:lstStyle/>
          <a:p>
            <a:pPr>
              <a:lnSpc>
                <a:spcPts val="4875"/>
              </a:lnSpc>
            </a:pPr>
            <a:r>
              <a:rPr lang="en-US" sz="3900">
                <a:solidFill>
                  <a:srgbClr val="9803A4"/>
                </a:solidFill>
                <a:latin typeface="Now Bold"/>
              </a:rPr>
              <a:t>Hangi duygusal bağları kurmayı hedefliyoruz?</a:t>
            </a:r>
          </a:p>
          <a:p>
            <a:pPr>
              <a:lnSpc>
                <a:spcPts val="4875"/>
              </a:lnSpc>
            </a:pPr>
            <a:r>
              <a:rPr lang="en-US" sz="3900">
                <a:solidFill>
                  <a:srgbClr val="000000"/>
                </a:solidFill>
                <a:latin typeface="Now"/>
              </a:rPr>
              <a:t>Sevgi ve Sevgi Dolu Anılar: Müşterilere sevgi ve sevgi dolu anılar yaratma fırsatı sunarak, özel günlerde sevdiklerini mutlu etmelerine yardımcı olmayı hedefleyebiliriz. Aile, dostluk, romantizm gibi temalar etrafında duygusal bir bağ kurabiliriz. güvenilir müşteri hizmetleri sunabilirsiniz.</a:t>
            </a:r>
          </a:p>
          <a:p>
            <a:pPr>
              <a:lnSpc>
                <a:spcPts val="4875"/>
              </a:lnSpc>
            </a:pPr>
            <a:endParaRPr lang="en-US" sz="3900">
              <a:solidFill>
                <a:srgbClr val="000000"/>
              </a:solidFill>
              <a:latin typeface="Now"/>
            </a:endParaRPr>
          </a:p>
          <a:p>
            <a:pPr>
              <a:lnSpc>
                <a:spcPts val="4875"/>
              </a:lnSpc>
              <a:spcBef>
                <a:spcPct val="0"/>
              </a:spcBef>
            </a:pPr>
            <a:r>
              <a:rPr lang="en-US" sz="3900">
                <a:solidFill>
                  <a:srgbClr val="000000"/>
                </a:solidFill>
                <a:latin typeface="Now"/>
              </a:rPr>
              <a:t>Toplumsal Sorumluluk: Duyarlılık ve Empati: Toplumsal sorumluluk projelerine katılım ve sosyal yardımlarla müşterilere duyarlılık ve empati göstermeyi hedefleyebiliriz.</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07574" y="297753"/>
            <a:ext cx="5653085" cy="8960547"/>
          </a:xfrm>
          <a:custGeom>
            <a:avLst/>
            <a:gdLst/>
            <a:ahLst/>
            <a:cxnLst/>
            <a:rect l="l" t="t" r="r" b="b"/>
            <a:pathLst>
              <a:path w="5653085" h="8960547">
                <a:moveTo>
                  <a:pt x="0" y="0"/>
                </a:moveTo>
                <a:lnTo>
                  <a:pt x="5653085" y="0"/>
                </a:lnTo>
                <a:lnTo>
                  <a:pt x="5653085" y="8960547"/>
                </a:lnTo>
                <a:lnTo>
                  <a:pt x="0" y="8960547"/>
                </a:lnTo>
                <a:lnTo>
                  <a:pt x="0" y="0"/>
                </a:lnTo>
                <a:close/>
              </a:path>
            </a:pathLst>
          </a:custGeom>
          <a:blipFill>
            <a:blip r:embed="rId2"/>
            <a:stretch>
              <a:fillRect l="-8043" r="-4021"/>
            </a:stretch>
          </a:blipFill>
        </p:spPr>
        <p:txBody>
          <a:bodyPr/>
          <a:lstStyle/>
          <a:p>
            <a:endParaRPr lang="tr-TR"/>
          </a:p>
        </p:txBody>
      </p:sp>
      <p:grpSp>
        <p:nvGrpSpPr>
          <p:cNvPr id="3" name="Group 3"/>
          <p:cNvGrpSpPr/>
          <p:nvPr/>
        </p:nvGrpSpPr>
        <p:grpSpPr>
          <a:xfrm>
            <a:off x="-924322" y="9258300"/>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grpSp>
        <p:nvGrpSpPr>
          <p:cNvPr id="6" name="Group 6"/>
          <p:cNvGrpSpPr/>
          <p:nvPr/>
        </p:nvGrpSpPr>
        <p:grpSpPr>
          <a:xfrm rot="2221956">
            <a:off x="-924322" y="-1875821"/>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
        <p:nvSpPr>
          <p:cNvPr id="9" name="TextBox 9"/>
          <p:cNvSpPr txBox="1"/>
          <p:nvPr/>
        </p:nvSpPr>
        <p:spPr>
          <a:xfrm>
            <a:off x="198122" y="-351821"/>
            <a:ext cx="12436793" cy="11566967"/>
          </a:xfrm>
          <a:prstGeom prst="rect">
            <a:avLst/>
          </a:prstGeom>
        </p:spPr>
        <p:txBody>
          <a:bodyPr lIns="0" tIns="0" rIns="0" bIns="0" rtlCol="0" anchor="t">
            <a:spAutoFit/>
          </a:bodyPr>
          <a:lstStyle/>
          <a:p>
            <a:pPr>
              <a:lnSpc>
                <a:spcPts val="2763"/>
              </a:lnSpc>
            </a:pPr>
            <a:r>
              <a:rPr lang="en-US" sz="2210">
                <a:solidFill>
                  <a:srgbClr val="000000"/>
                </a:solidFill>
                <a:latin typeface="Now"/>
              </a:rPr>
              <a:t>GiftThink için KPI </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Hedef 1: Satış Artışı</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KPI: Aylık veya yıllık toplam satış rakamları</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Aylık satışların yüzde kaç oranında arttığı</a:t>
            </a:r>
          </a:p>
          <a:p>
            <a:pPr>
              <a:lnSpc>
                <a:spcPts val="2763"/>
              </a:lnSpc>
            </a:pPr>
            <a:r>
              <a:rPr lang="en-US" sz="2210">
                <a:solidFill>
                  <a:srgbClr val="000000"/>
                </a:solidFill>
                <a:latin typeface="Now"/>
              </a:rPr>
              <a:t>Yıllık satışların yüzde kaç oranında arttığı</a:t>
            </a:r>
          </a:p>
          <a:p>
            <a:pPr>
              <a:lnSpc>
                <a:spcPts val="2763"/>
              </a:lnSpc>
            </a:pPr>
            <a:r>
              <a:rPr lang="en-US" sz="2210">
                <a:solidFill>
                  <a:srgbClr val="000000"/>
                </a:solidFill>
                <a:latin typeface="Now"/>
              </a:rPr>
              <a:t>Hedef 2: Müşteri Memnuniyeti ve Sadakati</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Hedef :Sosyal Sorumluluk Projeleri ve Toplumsal Etki</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KPI:</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Toplumsal sorumluluk projelerine yapılan bağışlar ve yardımların miktarı</a:t>
            </a:r>
          </a:p>
          <a:p>
            <a:pPr>
              <a:lnSpc>
                <a:spcPts val="2763"/>
              </a:lnSpc>
            </a:pPr>
            <a:r>
              <a:rPr lang="en-US" sz="2210">
                <a:solidFill>
                  <a:srgbClr val="000000"/>
                </a:solidFill>
                <a:latin typeface="Now"/>
              </a:rPr>
              <a:t>Sosyal sorumluluk projelerinin topluma olan etkisinin ölçümü (örneğin, eğitim projeleri ile ilgili mezuniyet oranları)</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KPI:</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Web sitesi ziyaretçi sayısı ve dönüşüm oranları</a:t>
            </a:r>
          </a:p>
          <a:p>
            <a:pPr>
              <a:lnSpc>
                <a:spcPts val="2763"/>
              </a:lnSpc>
            </a:pPr>
            <a:r>
              <a:rPr lang="en-US" sz="2210">
                <a:solidFill>
                  <a:srgbClr val="000000"/>
                </a:solidFill>
                <a:latin typeface="Now"/>
              </a:rPr>
              <a:t>Sosyal medya etkileşimi (beğeni, paylaşım, yorum gibi)</a:t>
            </a:r>
          </a:p>
          <a:p>
            <a:pPr>
              <a:lnSpc>
                <a:spcPts val="2763"/>
              </a:lnSpc>
            </a:pPr>
            <a:r>
              <a:rPr lang="en-US" sz="2210">
                <a:solidFill>
                  <a:srgbClr val="000000"/>
                </a:solidFill>
                <a:latin typeface="Now"/>
              </a:rPr>
              <a:t>E-posta pazarlama dönüşüm oranları</a:t>
            </a:r>
          </a:p>
          <a:p>
            <a:pPr>
              <a:lnSpc>
                <a:spcPts val="2763"/>
              </a:lnSpc>
            </a:pPr>
            <a:r>
              <a:rPr lang="en-US" sz="2210">
                <a:solidFill>
                  <a:srgbClr val="000000"/>
                </a:solidFill>
                <a:latin typeface="Now"/>
              </a:rPr>
              <a:t>Google Ads veya diğer dijital reklam kampanyalarının dönüşüm oranları</a:t>
            </a:r>
          </a:p>
          <a:p>
            <a:pPr>
              <a:lnSpc>
                <a:spcPts val="2763"/>
              </a:lnSpc>
            </a:pPr>
            <a:r>
              <a:rPr lang="en-US" sz="2210">
                <a:solidFill>
                  <a:srgbClr val="000000"/>
                </a:solidFill>
                <a:latin typeface="Now"/>
              </a:rPr>
              <a:t>Hedef 4: Ürün ve Hizmet Geliştirme</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KPI:</a:t>
            </a:r>
          </a:p>
          <a:p>
            <a:pPr>
              <a:lnSpc>
                <a:spcPts val="2763"/>
              </a:lnSpc>
            </a:pPr>
            <a:endParaRPr lang="en-US" sz="2210">
              <a:solidFill>
                <a:srgbClr val="000000"/>
              </a:solidFill>
              <a:latin typeface="Now"/>
            </a:endParaRPr>
          </a:p>
          <a:p>
            <a:pPr>
              <a:lnSpc>
                <a:spcPts val="2763"/>
              </a:lnSpc>
            </a:pPr>
            <a:r>
              <a:rPr lang="en-US" sz="2210">
                <a:solidFill>
                  <a:srgbClr val="000000"/>
                </a:solidFill>
                <a:latin typeface="Now"/>
              </a:rPr>
              <a:t>Yeni ürün/hizmet lansmanlarının başarısı (satış rakamları, müşteri geri bildirimleri)</a:t>
            </a:r>
          </a:p>
          <a:p>
            <a:pPr>
              <a:lnSpc>
                <a:spcPts val="2763"/>
              </a:lnSpc>
            </a:pPr>
            <a:r>
              <a:rPr lang="en-US" sz="2210">
                <a:solidFill>
                  <a:srgbClr val="000000"/>
                </a:solidFill>
                <a:latin typeface="Now"/>
              </a:rPr>
              <a:t>Müşteri geri bildirimleri ve ürün/hizmet iyileştirme süreçleri</a:t>
            </a:r>
          </a:p>
          <a:p>
            <a:pPr>
              <a:lnSpc>
                <a:spcPts val="2388"/>
              </a:lnSpc>
            </a:pPr>
            <a:endParaRPr lang="en-US" sz="2210">
              <a:solidFill>
                <a:srgbClr val="000000"/>
              </a:solidFill>
              <a:latin typeface="Now"/>
            </a:endParaRPr>
          </a:p>
          <a:p>
            <a:pPr>
              <a:lnSpc>
                <a:spcPts val="4468"/>
              </a:lnSpc>
            </a:pPr>
            <a:endParaRPr lang="en-US" sz="2210">
              <a:solidFill>
                <a:srgbClr val="000000"/>
              </a:solidFill>
              <a:latin typeface="Now"/>
            </a:endParaRPr>
          </a:p>
          <a:p>
            <a:pPr>
              <a:lnSpc>
                <a:spcPts val="3312"/>
              </a:lnSpc>
              <a:spcBef>
                <a:spcPct val="0"/>
              </a:spcBef>
            </a:pPr>
            <a:endParaRPr lang="en-US" sz="2210">
              <a:solidFill>
                <a:srgbClr val="000000"/>
              </a:solidFill>
              <a:latin typeface="No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16866" y="753226"/>
            <a:ext cx="13763630" cy="8505074"/>
          </a:xfrm>
          <a:prstGeom prst="rect">
            <a:avLst/>
          </a:prstGeom>
        </p:spPr>
        <p:txBody>
          <a:bodyPr lIns="0" tIns="0" rIns="0" bIns="0" rtlCol="0" anchor="t">
            <a:spAutoFit/>
          </a:bodyPr>
          <a:lstStyle/>
          <a:p>
            <a:pPr>
              <a:lnSpc>
                <a:spcPts val="4480"/>
              </a:lnSpc>
            </a:pPr>
            <a:r>
              <a:rPr lang="en-US" sz="3200">
                <a:solidFill>
                  <a:srgbClr val="9803A4"/>
                </a:solidFill>
                <a:latin typeface="DejaVu Serif Bold"/>
              </a:rPr>
              <a:t>Gelecekte bizi bekleyen zorluklar neler olabilir?</a:t>
            </a:r>
          </a:p>
          <a:p>
            <a:pPr>
              <a:lnSpc>
                <a:spcPts val="4480"/>
              </a:lnSpc>
            </a:pPr>
            <a:r>
              <a:rPr lang="en-US" sz="3200">
                <a:solidFill>
                  <a:srgbClr val="9803A4"/>
                </a:solidFill>
                <a:latin typeface="DejaVu Serif Bold"/>
              </a:rPr>
              <a:t>Ekonomik Değişkenler:</a:t>
            </a:r>
            <a:r>
              <a:rPr lang="en-US" sz="3200">
                <a:solidFill>
                  <a:srgbClr val="000000"/>
                </a:solidFill>
                <a:latin typeface="DejaVu Serif Bold"/>
              </a:rPr>
              <a:t> Ekonomik göstergeleri ve dalgalanmaları izleyerek, ekonomik belirsizlikleri ve finansal zorluklar tahmin edilebilir</a:t>
            </a:r>
          </a:p>
          <a:p>
            <a:pPr>
              <a:lnSpc>
                <a:spcPts val="4480"/>
              </a:lnSpc>
            </a:pPr>
            <a:r>
              <a:rPr lang="en-US" sz="3200">
                <a:solidFill>
                  <a:srgbClr val="9803A4"/>
                </a:solidFill>
                <a:latin typeface="DejaVu Serif Bold"/>
              </a:rPr>
              <a:t>Yasal ve Düzenleyici Değişiklikler:</a:t>
            </a:r>
            <a:r>
              <a:rPr lang="en-US" sz="3200">
                <a:solidFill>
                  <a:srgbClr val="000000"/>
                </a:solidFill>
                <a:latin typeface="DejaVu Serif Bold"/>
              </a:rPr>
              <a:t> Güncel yasal mevzuatı takip ederek, sektörünüzü etkileyebilecek yasal ve düzenleyici değişiklikleri önceden değerlendirebiliriz</a:t>
            </a:r>
          </a:p>
          <a:p>
            <a:pPr>
              <a:lnSpc>
                <a:spcPts val="4480"/>
              </a:lnSpc>
            </a:pPr>
            <a:endParaRPr lang="en-US" sz="3200">
              <a:solidFill>
                <a:srgbClr val="000000"/>
              </a:solidFill>
              <a:latin typeface="DejaVu Serif Bold"/>
            </a:endParaRPr>
          </a:p>
          <a:p>
            <a:pPr>
              <a:lnSpc>
                <a:spcPts val="4480"/>
              </a:lnSpc>
            </a:pPr>
            <a:r>
              <a:rPr lang="en-US" sz="3200">
                <a:solidFill>
                  <a:srgbClr val="9803A4"/>
                </a:solidFill>
                <a:latin typeface="DejaVu Serif Bold"/>
              </a:rPr>
              <a:t>Doğal Afetler ve Çevresel Riskler:</a:t>
            </a:r>
            <a:r>
              <a:rPr lang="en-US" sz="3200">
                <a:solidFill>
                  <a:srgbClr val="000000"/>
                </a:solidFill>
                <a:latin typeface="DejaVu Serif Bold"/>
              </a:rPr>
              <a:t> Coğrafi konumunuza ve sektörünüze bağlı olarak doğal afetler ve çevresel riskleri değerlendirerek, bu tür olaylara karşı hazırlıklı olabiliriz</a:t>
            </a:r>
          </a:p>
          <a:p>
            <a:pPr>
              <a:lnSpc>
                <a:spcPts val="4480"/>
              </a:lnSpc>
            </a:pPr>
            <a:endParaRPr lang="en-US" sz="3200">
              <a:solidFill>
                <a:srgbClr val="000000"/>
              </a:solidFill>
              <a:latin typeface="DejaVu Serif Bold"/>
            </a:endParaRPr>
          </a:p>
          <a:p>
            <a:pPr>
              <a:lnSpc>
                <a:spcPts val="4480"/>
              </a:lnSpc>
            </a:pPr>
            <a:r>
              <a:rPr lang="en-US" sz="3200">
                <a:solidFill>
                  <a:srgbClr val="9803A4"/>
                </a:solidFill>
                <a:latin typeface="DejaVu Serif Bold"/>
              </a:rPr>
              <a:t>Teknolojik Zorluklar:</a:t>
            </a:r>
            <a:r>
              <a:rPr lang="en-US" sz="3200">
                <a:solidFill>
                  <a:srgbClr val="000000"/>
                </a:solidFill>
                <a:latin typeface="DejaVu Serif Bold"/>
              </a:rPr>
              <a:t> Yeni teknolojilere uyum sağlamak, siber güvenlik tehditleri gibi teknolojik zorlukları öngörmek ve önlem almak önemlidir.</a:t>
            </a:r>
          </a:p>
        </p:txBody>
      </p:sp>
      <p:grpSp>
        <p:nvGrpSpPr>
          <p:cNvPr id="3" name="Group 3"/>
          <p:cNvGrpSpPr/>
          <p:nvPr/>
        </p:nvGrpSpPr>
        <p:grpSpPr>
          <a:xfrm>
            <a:off x="16162430" y="-1279005"/>
            <a:ext cx="3086100" cy="30861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grpSp>
        <p:nvGrpSpPr>
          <p:cNvPr id="6" name="Group 6"/>
          <p:cNvGrpSpPr/>
          <p:nvPr/>
        </p:nvGrpSpPr>
        <p:grpSpPr>
          <a:xfrm>
            <a:off x="16162430" y="8251194"/>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grpSp>
        <p:nvGrpSpPr>
          <p:cNvPr id="9" name="Group 9"/>
          <p:cNvGrpSpPr/>
          <p:nvPr/>
        </p:nvGrpSpPr>
        <p:grpSpPr>
          <a:xfrm>
            <a:off x="-1019889" y="-1279005"/>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grpSp>
        <p:nvGrpSpPr>
          <p:cNvPr id="12" name="Group 12"/>
          <p:cNvGrpSpPr/>
          <p:nvPr/>
        </p:nvGrpSpPr>
        <p:grpSpPr>
          <a:xfrm>
            <a:off x="-514350" y="8743950"/>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C52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566508" cy="8145666"/>
            <a:chOff x="0" y="0"/>
            <a:chExt cx="24755344" cy="10860888"/>
          </a:xfrm>
        </p:grpSpPr>
        <p:pic>
          <p:nvPicPr>
            <p:cNvPr id="3" name="Picture 3"/>
            <p:cNvPicPr>
              <a:picLocks noChangeAspect="1"/>
            </p:cNvPicPr>
            <p:nvPr/>
          </p:nvPicPr>
          <p:blipFill>
            <a:blip r:embed="rId2"/>
            <a:srcRect t="28063" b="28063"/>
            <a:stretch>
              <a:fillRect/>
            </a:stretch>
          </p:blipFill>
          <p:spPr>
            <a:xfrm>
              <a:off x="0" y="0"/>
              <a:ext cx="24755344" cy="10860888"/>
            </a:xfrm>
            <a:prstGeom prst="rect">
              <a:avLst/>
            </a:prstGeom>
          </p:spPr>
        </p:pic>
      </p:grpSp>
      <p:sp>
        <p:nvSpPr>
          <p:cNvPr id="4" name="TextBox 4"/>
          <p:cNvSpPr txBox="1"/>
          <p:nvPr/>
        </p:nvSpPr>
        <p:spPr>
          <a:xfrm>
            <a:off x="6166613" y="8120495"/>
            <a:ext cx="12589044" cy="2275609"/>
          </a:xfrm>
          <a:prstGeom prst="rect">
            <a:avLst/>
          </a:prstGeom>
        </p:spPr>
        <p:txBody>
          <a:bodyPr lIns="0" tIns="0" rIns="0" bIns="0" rtlCol="0" anchor="t">
            <a:spAutoFit/>
          </a:bodyPr>
          <a:lstStyle/>
          <a:p>
            <a:pPr>
              <a:lnSpc>
                <a:spcPts val="8880"/>
              </a:lnSpc>
            </a:pPr>
            <a:r>
              <a:rPr lang="en-US" sz="7400">
                <a:solidFill>
                  <a:srgbClr val="FFFFFF"/>
                </a:solidFill>
                <a:latin typeface="Now Bold"/>
              </a:rPr>
              <a:t>Teşekkürler!</a:t>
            </a:r>
          </a:p>
          <a:p>
            <a:pPr marL="0" lvl="0" indent="0" algn="l">
              <a:lnSpc>
                <a:spcPts val="8880"/>
              </a:lnSpc>
              <a:spcBef>
                <a:spcPct val="0"/>
              </a:spcBef>
            </a:pPr>
            <a:r>
              <a:rPr lang="en-US" sz="7400">
                <a:solidFill>
                  <a:srgbClr val="FFFFFF"/>
                </a:solidFill>
                <a:latin typeface="Now Bold"/>
              </a:rPr>
              <a:t>-Beyza HAN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768892" y="663226"/>
            <a:ext cx="6106095" cy="8960547"/>
          </a:xfrm>
          <a:custGeom>
            <a:avLst/>
            <a:gdLst/>
            <a:ahLst/>
            <a:cxnLst/>
            <a:rect l="l" t="t" r="r" b="b"/>
            <a:pathLst>
              <a:path w="6106095" h="8960547">
                <a:moveTo>
                  <a:pt x="0" y="0"/>
                </a:moveTo>
                <a:lnTo>
                  <a:pt x="6106094" y="0"/>
                </a:lnTo>
                <a:lnTo>
                  <a:pt x="6106094" y="8960548"/>
                </a:lnTo>
                <a:lnTo>
                  <a:pt x="0" y="8960548"/>
                </a:lnTo>
                <a:lnTo>
                  <a:pt x="0" y="0"/>
                </a:lnTo>
                <a:close/>
              </a:path>
            </a:pathLst>
          </a:custGeom>
          <a:blipFill>
            <a:blip r:embed="rId2"/>
            <a:stretch>
              <a:fillRect l="-711" r="-3038"/>
            </a:stretch>
          </a:blipFill>
        </p:spPr>
        <p:txBody>
          <a:bodyPr/>
          <a:lstStyle/>
          <a:p>
            <a:endParaRPr lang="tr-TR"/>
          </a:p>
        </p:txBody>
      </p:sp>
      <p:sp>
        <p:nvSpPr>
          <p:cNvPr id="3" name="TextBox 3"/>
          <p:cNvSpPr txBox="1"/>
          <p:nvPr/>
        </p:nvSpPr>
        <p:spPr>
          <a:xfrm>
            <a:off x="631679" y="634651"/>
            <a:ext cx="10306328" cy="7915535"/>
          </a:xfrm>
          <a:prstGeom prst="rect">
            <a:avLst/>
          </a:prstGeom>
        </p:spPr>
        <p:txBody>
          <a:bodyPr lIns="0" tIns="0" rIns="0" bIns="0" rtlCol="0" anchor="t">
            <a:spAutoFit/>
          </a:bodyPr>
          <a:lstStyle/>
          <a:p>
            <a:pPr algn="ctr">
              <a:lnSpc>
                <a:spcPts val="5749"/>
              </a:lnSpc>
            </a:pPr>
            <a:r>
              <a:rPr lang="en-US" sz="4599">
                <a:solidFill>
                  <a:srgbClr val="000000"/>
                </a:solidFill>
                <a:latin typeface="Now Bold"/>
              </a:rPr>
              <a:t>İsim ve Slogan</a:t>
            </a:r>
          </a:p>
          <a:p>
            <a:pPr algn="ctr">
              <a:lnSpc>
                <a:spcPts val="4374"/>
              </a:lnSpc>
            </a:pPr>
            <a:endParaRPr lang="en-US" sz="4599">
              <a:solidFill>
                <a:srgbClr val="000000"/>
              </a:solidFill>
              <a:latin typeface="Now Bold"/>
            </a:endParaRPr>
          </a:p>
          <a:p>
            <a:pPr algn="ctr">
              <a:lnSpc>
                <a:spcPts val="4374"/>
              </a:lnSpc>
            </a:pPr>
            <a:endParaRPr lang="en-US" sz="4599">
              <a:solidFill>
                <a:srgbClr val="000000"/>
              </a:solidFill>
              <a:latin typeface="Now Bold"/>
            </a:endParaRPr>
          </a:p>
          <a:p>
            <a:pPr>
              <a:lnSpc>
                <a:spcPts val="4374"/>
              </a:lnSpc>
            </a:pPr>
            <a:r>
              <a:rPr lang="en-US" sz="3499">
                <a:solidFill>
                  <a:srgbClr val="9803A4"/>
                </a:solidFill>
                <a:latin typeface="Now Bold"/>
              </a:rPr>
              <a:t>"Gift Think" </a:t>
            </a:r>
            <a:r>
              <a:rPr lang="en-US" sz="3499">
                <a:solidFill>
                  <a:srgbClr val="000000"/>
                </a:solidFill>
                <a:latin typeface="Now Bold"/>
              </a:rPr>
              <a:t>adlı marka, hediyelerin düşünülerek seçilmesi ve sunulması fikrini vurgular. </a:t>
            </a:r>
          </a:p>
          <a:p>
            <a:pPr>
              <a:lnSpc>
                <a:spcPts val="4374"/>
              </a:lnSpc>
            </a:pPr>
            <a:endParaRPr lang="en-US" sz="3499">
              <a:solidFill>
                <a:srgbClr val="000000"/>
              </a:solidFill>
              <a:latin typeface="Now Bold"/>
            </a:endParaRPr>
          </a:p>
          <a:p>
            <a:pPr>
              <a:lnSpc>
                <a:spcPts val="4374"/>
              </a:lnSpc>
            </a:pPr>
            <a:r>
              <a:rPr lang="en-US" sz="3499">
                <a:solidFill>
                  <a:srgbClr val="9803A4"/>
                </a:solidFill>
                <a:latin typeface="Now Bold"/>
              </a:rPr>
              <a:t>Slogan: Düşünen Kalplerin Hediyesi</a:t>
            </a:r>
          </a:p>
          <a:p>
            <a:pPr>
              <a:lnSpc>
                <a:spcPts val="4374"/>
              </a:lnSpc>
              <a:spcBef>
                <a:spcPct val="0"/>
              </a:spcBef>
            </a:pPr>
            <a:r>
              <a:rPr lang="en-US" sz="3499">
                <a:solidFill>
                  <a:srgbClr val="000000"/>
                </a:solidFill>
                <a:latin typeface="Now Bold"/>
              </a:rPr>
              <a:t>Bu slogan, markanın insanların duygusal anlarını ve bağlarını güçlendirmeyi hedeflediğini vurgular. Hediyelerin, düşünen ve sevgi dolu kalplerin ürünü olduğu fikrini yansıtarak, markanın duygusal bağların inşasına odaklandığı mesajını verir.</a:t>
            </a:r>
          </a:p>
        </p:txBody>
      </p:sp>
      <p:grpSp>
        <p:nvGrpSpPr>
          <p:cNvPr id="4" name="Group 4"/>
          <p:cNvGrpSpPr/>
          <p:nvPr/>
        </p:nvGrpSpPr>
        <p:grpSpPr>
          <a:xfrm>
            <a:off x="-514350" y="8733406"/>
            <a:ext cx="3086100" cy="30861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grpSp>
        <p:nvGrpSpPr>
          <p:cNvPr id="7" name="Group 7"/>
          <p:cNvGrpSpPr/>
          <p:nvPr/>
        </p:nvGrpSpPr>
        <p:grpSpPr>
          <a:xfrm>
            <a:off x="-1224789" y="-1543050"/>
            <a:ext cx="3086100" cy="30861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
        <p:nvSpPr>
          <p:cNvPr id="10" name="Freeform 10"/>
          <p:cNvSpPr/>
          <p:nvPr/>
        </p:nvSpPr>
        <p:spPr>
          <a:xfrm>
            <a:off x="-2041970" y="9258300"/>
            <a:ext cx="4083939" cy="4114800"/>
          </a:xfrm>
          <a:custGeom>
            <a:avLst/>
            <a:gdLst/>
            <a:ahLst/>
            <a:cxnLst/>
            <a:rect l="l" t="t" r="r" b="b"/>
            <a:pathLst>
              <a:path w="4083939" h="4114800">
                <a:moveTo>
                  <a:pt x="0" y="0"/>
                </a:moveTo>
                <a:lnTo>
                  <a:pt x="4083940" y="0"/>
                </a:lnTo>
                <a:lnTo>
                  <a:pt x="40839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11" name="Freeform 11"/>
          <p:cNvSpPr/>
          <p:nvPr/>
        </p:nvSpPr>
        <p:spPr>
          <a:xfrm>
            <a:off x="0" y="-442460"/>
            <a:ext cx="1263358" cy="1471160"/>
          </a:xfrm>
          <a:custGeom>
            <a:avLst/>
            <a:gdLst/>
            <a:ahLst/>
            <a:cxnLst/>
            <a:rect l="l" t="t" r="r" b="b"/>
            <a:pathLst>
              <a:path w="1263358" h="1471160">
                <a:moveTo>
                  <a:pt x="0" y="0"/>
                </a:moveTo>
                <a:lnTo>
                  <a:pt x="1263358" y="0"/>
                </a:lnTo>
                <a:lnTo>
                  <a:pt x="1263358" y="1471160"/>
                </a:lnTo>
                <a:lnTo>
                  <a:pt x="0" y="1471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5D0CD"/>
        </a:solidFill>
        <a:effectLst/>
      </p:bgPr>
    </p:bg>
    <p:spTree>
      <p:nvGrpSpPr>
        <p:cNvPr id="1" name=""/>
        <p:cNvGrpSpPr/>
        <p:nvPr/>
      </p:nvGrpSpPr>
      <p:grpSpPr>
        <a:xfrm>
          <a:off x="0" y="0"/>
          <a:ext cx="0" cy="0"/>
          <a:chOff x="0" y="0"/>
          <a:chExt cx="0" cy="0"/>
        </a:xfrm>
      </p:grpSpPr>
      <p:grpSp>
        <p:nvGrpSpPr>
          <p:cNvPr id="2" name="Group 2"/>
          <p:cNvGrpSpPr/>
          <p:nvPr/>
        </p:nvGrpSpPr>
        <p:grpSpPr>
          <a:xfrm>
            <a:off x="-1158628" y="8283601"/>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
        <p:nvSpPr>
          <p:cNvPr id="5" name="Freeform 5"/>
          <p:cNvSpPr/>
          <p:nvPr/>
        </p:nvSpPr>
        <p:spPr>
          <a:xfrm>
            <a:off x="0" y="8815840"/>
            <a:ext cx="1263358" cy="1471160"/>
          </a:xfrm>
          <a:custGeom>
            <a:avLst/>
            <a:gdLst/>
            <a:ahLst/>
            <a:cxnLst/>
            <a:rect l="l" t="t" r="r" b="b"/>
            <a:pathLst>
              <a:path w="1263358" h="1471160">
                <a:moveTo>
                  <a:pt x="0" y="0"/>
                </a:moveTo>
                <a:lnTo>
                  <a:pt x="1263358" y="0"/>
                </a:lnTo>
                <a:lnTo>
                  <a:pt x="1263358" y="1471160"/>
                </a:lnTo>
                <a:lnTo>
                  <a:pt x="0" y="1471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6" name="Group 6"/>
          <p:cNvGrpSpPr/>
          <p:nvPr/>
        </p:nvGrpSpPr>
        <p:grpSpPr>
          <a:xfrm>
            <a:off x="16341437" y="-1165238"/>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
        <p:nvSpPr>
          <p:cNvPr id="9" name="Freeform 9"/>
          <p:cNvSpPr/>
          <p:nvPr/>
        </p:nvSpPr>
        <p:spPr>
          <a:xfrm>
            <a:off x="17024642" y="0"/>
            <a:ext cx="1263358" cy="1471160"/>
          </a:xfrm>
          <a:custGeom>
            <a:avLst/>
            <a:gdLst/>
            <a:ahLst/>
            <a:cxnLst/>
            <a:rect l="l" t="t" r="r" b="b"/>
            <a:pathLst>
              <a:path w="1263358" h="1471160">
                <a:moveTo>
                  <a:pt x="0" y="0"/>
                </a:moveTo>
                <a:lnTo>
                  <a:pt x="1263358" y="0"/>
                </a:lnTo>
                <a:lnTo>
                  <a:pt x="1263358" y="1471160"/>
                </a:lnTo>
                <a:lnTo>
                  <a:pt x="0" y="1471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10" name="Freeform 10"/>
          <p:cNvSpPr/>
          <p:nvPr/>
        </p:nvSpPr>
        <p:spPr>
          <a:xfrm>
            <a:off x="-824110" y="377812"/>
            <a:ext cx="7285157" cy="7672577"/>
          </a:xfrm>
          <a:custGeom>
            <a:avLst/>
            <a:gdLst/>
            <a:ahLst/>
            <a:cxnLst/>
            <a:rect l="l" t="t" r="r" b="b"/>
            <a:pathLst>
              <a:path w="7285157" h="7672577">
                <a:moveTo>
                  <a:pt x="0" y="0"/>
                </a:moveTo>
                <a:lnTo>
                  <a:pt x="7285157" y="0"/>
                </a:lnTo>
                <a:lnTo>
                  <a:pt x="7285157" y="7672577"/>
                </a:lnTo>
                <a:lnTo>
                  <a:pt x="0" y="7672577"/>
                </a:lnTo>
                <a:lnTo>
                  <a:pt x="0" y="0"/>
                </a:lnTo>
                <a:close/>
              </a:path>
            </a:pathLst>
          </a:custGeom>
          <a:blipFill>
            <a:blip r:embed="rId4"/>
            <a:stretch>
              <a:fillRect l="-6281" r="-6281" b="-6878"/>
            </a:stretch>
          </a:blipFill>
        </p:spPr>
        <p:txBody>
          <a:bodyPr/>
          <a:lstStyle/>
          <a:p>
            <a:endParaRPr lang="tr-TR"/>
          </a:p>
        </p:txBody>
      </p:sp>
      <p:sp>
        <p:nvSpPr>
          <p:cNvPr id="11" name="TextBox 11"/>
          <p:cNvSpPr txBox="1"/>
          <p:nvPr/>
        </p:nvSpPr>
        <p:spPr>
          <a:xfrm>
            <a:off x="6213777" y="1315205"/>
            <a:ext cx="9664490" cy="8511447"/>
          </a:xfrm>
          <a:prstGeom prst="rect">
            <a:avLst/>
          </a:prstGeom>
        </p:spPr>
        <p:txBody>
          <a:bodyPr lIns="0" tIns="0" rIns="0" bIns="0" rtlCol="0" anchor="t">
            <a:spAutoFit/>
          </a:bodyPr>
          <a:lstStyle/>
          <a:p>
            <a:pPr algn="ctr">
              <a:lnSpc>
                <a:spcPts val="3325"/>
              </a:lnSpc>
            </a:pPr>
            <a:r>
              <a:rPr lang="en-US" sz="2660">
                <a:solidFill>
                  <a:srgbClr val="9803A4"/>
                </a:solidFill>
                <a:latin typeface="Now Bold"/>
              </a:rPr>
              <a:t> </a:t>
            </a:r>
          </a:p>
          <a:p>
            <a:pPr algn="ctr">
              <a:lnSpc>
                <a:spcPts val="3325"/>
              </a:lnSpc>
            </a:pPr>
            <a:r>
              <a:rPr lang="en-US" sz="2660">
                <a:solidFill>
                  <a:srgbClr val="9803A4"/>
                </a:solidFill>
                <a:latin typeface="Now Bold"/>
              </a:rPr>
              <a:t>Mor Rengin Anlamı</a:t>
            </a:r>
          </a:p>
          <a:p>
            <a:pPr algn="just">
              <a:lnSpc>
                <a:spcPts val="3325"/>
              </a:lnSpc>
            </a:pPr>
            <a:r>
              <a:rPr lang="en-US" sz="2660">
                <a:solidFill>
                  <a:srgbClr val="8C52FF"/>
                </a:solidFill>
                <a:latin typeface="Now Bold"/>
              </a:rPr>
              <a:t>Gizemli olmak ve merak edilmek mor renkle mümkündür. Duyarlı insanlarda ruhani etki yaratarak duygusallığı ve romantizmi olumlu yönde tetikler. Zarafet algısı oluşturur.</a:t>
            </a:r>
          </a:p>
          <a:p>
            <a:pPr algn="just">
              <a:lnSpc>
                <a:spcPts val="3325"/>
              </a:lnSpc>
            </a:pPr>
            <a:r>
              <a:rPr lang="en-US" sz="2660">
                <a:solidFill>
                  <a:srgbClr val="8C52FF"/>
                </a:solidFill>
                <a:latin typeface="Now Bold"/>
              </a:rPr>
              <a:t>Ayrıca insanları rahatlatmak için kullanılan bir renk olan mor; yaratıcı, hayal gücü kuvvetli ve akıllı bir markayı temsil eder.</a:t>
            </a:r>
          </a:p>
          <a:p>
            <a:pPr algn="just">
              <a:lnSpc>
                <a:spcPts val="3325"/>
              </a:lnSpc>
            </a:pPr>
            <a:endParaRPr lang="en-US" sz="2660">
              <a:solidFill>
                <a:srgbClr val="8C52FF"/>
              </a:solidFill>
              <a:latin typeface="Now Bold"/>
            </a:endParaRPr>
          </a:p>
          <a:p>
            <a:pPr algn="just">
              <a:lnSpc>
                <a:spcPts val="3325"/>
              </a:lnSpc>
            </a:pPr>
            <a:r>
              <a:rPr lang="en-US" sz="2660">
                <a:solidFill>
                  <a:srgbClr val="191919"/>
                </a:solidFill>
                <a:latin typeface="Now Bold"/>
              </a:rPr>
              <a:t>Özellikle genç tüketici kitlesine göre morun canlı tonları ve siyahın modern, sofistike havası, genç ve modern bir marka imajı oluşturabilir.</a:t>
            </a:r>
          </a:p>
          <a:p>
            <a:pPr algn="just">
              <a:lnSpc>
                <a:spcPts val="3325"/>
              </a:lnSpc>
            </a:pPr>
            <a:endParaRPr lang="en-US" sz="2660">
              <a:solidFill>
                <a:srgbClr val="191919"/>
              </a:solidFill>
              <a:latin typeface="Now Bold"/>
            </a:endParaRPr>
          </a:p>
          <a:p>
            <a:pPr algn="just">
              <a:lnSpc>
                <a:spcPts val="3325"/>
              </a:lnSpc>
            </a:pPr>
            <a:endParaRPr lang="en-US" sz="2660">
              <a:solidFill>
                <a:srgbClr val="191919"/>
              </a:solidFill>
              <a:latin typeface="Now Bold"/>
            </a:endParaRPr>
          </a:p>
          <a:p>
            <a:pPr algn="just">
              <a:lnSpc>
                <a:spcPts val="3325"/>
              </a:lnSpc>
            </a:pPr>
            <a:r>
              <a:rPr lang="en-US" sz="2660">
                <a:solidFill>
                  <a:srgbClr val="191919"/>
                </a:solidFill>
                <a:latin typeface="Now Bold"/>
              </a:rPr>
              <a:t>logo tasarımın anlamı</a:t>
            </a:r>
          </a:p>
          <a:p>
            <a:pPr algn="just">
              <a:lnSpc>
                <a:spcPts val="3325"/>
              </a:lnSpc>
            </a:pPr>
            <a:r>
              <a:rPr lang="en-US" sz="2660">
                <a:solidFill>
                  <a:srgbClr val="191919"/>
                </a:solidFill>
                <a:latin typeface="Now Bold"/>
              </a:rPr>
              <a:t>Hediye kutusu markamızın ana teması olarak belirledik</a:t>
            </a:r>
          </a:p>
          <a:p>
            <a:pPr algn="just">
              <a:lnSpc>
                <a:spcPts val="3325"/>
              </a:lnSpc>
              <a:spcBef>
                <a:spcPct val="0"/>
              </a:spcBef>
            </a:pPr>
            <a:r>
              <a:rPr lang="en-US" sz="2660">
                <a:solidFill>
                  <a:srgbClr val="191919"/>
                </a:solidFill>
                <a:latin typeface="Now Bold"/>
              </a:rPr>
              <a:t>Kutunun içinden çıkan düşence balonları içinde kalp olması da ismimizden anlaşıldığı gibi düşünerek seçilen duygusal fikriler ve hediyeleri temsil ediyor.</a:t>
            </a:r>
          </a:p>
        </p:txBody>
      </p:sp>
      <p:sp>
        <p:nvSpPr>
          <p:cNvPr id="12" name="TextBox 12"/>
          <p:cNvSpPr txBox="1"/>
          <p:nvPr/>
        </p:nvSpPr>
        <p:spPr>
          <a:xfrm>
            <a:off x="6006970" y="84435"/>
            <a:ext cx="8831641" cy="1386725"/>
          </a:xfrm>
          <a:prstGeom prst="rect">
            <a:avLst/>
          </a:prstGeom>
        </p:spPr>
        <p:txBody>
          <a:bodyPr lIns="0" tIns="0" rIns="0" bIns="0" rtlCol="0" anchor="t">
            <a:spAutoFit/>
          </a:bodyPr>
          <a:lstStyle/>
          <a:p>
            <a:pPr algn="ctr">
              <a:lnSpc>
                <a:spcPts val="10999"/>
              </a:lnSpc>
            </a:pPr>
            <a:r>
              <a:rPr lang="en-US" sz="8799">
                <a:solidFill>
                  <a:srgbClr val="8C52FF"/>
                </a:solidFill>
                <a:latin typeface="Now Bold"/>
              </a:rPr>
              <a:t>Logo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grpSp>
        <p:nvGrpSpPr>
          <p:cNvPr id="3" name="Group 3"/>
          <p:cNvGrpSpPr/>
          <p:nvPr/>
        </p:nvGrpSpPr>
        <p:grpSpPr>
          <a:xfrm>
            <a:off x="0" y="0"/>
            <a:ext cx="18288000" cy="10287000"/>
            <a:chOff x="0" y="0"/>
            <a:chExt cx="24384000" cy="13716000"/>
          </a:xfrm>
        </p:grpSpPr>
        <p:pic>
          <p:nvPicPr>
            <p:cNvPr id="4" name="Picture 4"/>
            <p:cNvPicPr>
              <a:picLocks noChangeAspect="1"/>
            </p:cNvPicPr>
            <p:nvPr/>
          </p:nvPicPr>
          <p:blipFill>
            <a:blip r:embed="rId3">
              <a:alphaModFix amt="50000"/>
            </a:blip>
            <a:srcRect t="7812" b="7812"/>
            <a:stretch>
              <a:fillRect/>
            </a:stretch>
          </p:blipFill>
          <p:spPr>
            <a:xfrm>
              <a:off x="0" y="0"/>
              <a:ext cx="24384000" cy="13716000"/>
            </a:xfrm>
            <a:prstGeom prst="rect">
              <a:avLst/>
            </a:prstGeom>
          </p:spPr>
        </p:pic>
      </p:grpSp>
      <p:grpSp>
        <p:nvGrpSpPr>
          <p:cNvPr id="5" name="Group 5"/>
          <p:cNvGrpSpPr/>
          <p:nvPr/>
        </p:nvGrpSpPr>
        <p:grpSpPr>
          <a:xfrm>
            <a:off x="8197849" y="2344726"/>
            <a:ext cx="6913574" cy="69135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4480"/>
                </a:lnSpc>
              </a:pPr>
              <a:endParaRPr/>
            </a:p>
          </p:txBody>
        </p:sp>
      </p:grpSp>
      <p:grpSp>
        <p:nvGrpSpPr>
          <p:cNvPr id="8" name="Group 8"/>
          <p:cNvGrpSpPr/>
          <p:nvPr/>
        </p:nvGrpSpPr>
        <p:grpSpPr>
          <a:xfrm>
            <a:off x="2420123" y="2539240"/>
            <a:ext cx="6913574" cy="691357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tr-TR"/>
            </a:p>
          </p:txBody>
        </p:sp>
        <p:sp>
          <p:nvSpPr>
            <p:cNvPr id="10" name="TextBox 10"/>
            <p:cNvSpPr txBox="1"/>
            <p:nvPr/>
          </p:nvSpPr>
          <p:spPr>
            <a:xfrm>
              <a:off x="76200" y="-47625"/>
              <a:ext cx="660400" cy="784225"/>
            </a:xfrm>
            <a:prstGeom prst="rect">
              <a:avLst/>
            </a:prstGeom>
          </p:spPr>
          <p:txBody>
            <a:bodyPr lIns="50800" tIns="50800" rIns="50800" bIns="50800" rtlCol="0" anchor="ctr"/>
            <a:lstStyle/>
            <a:p>
              <a:pPr algn="ctr">
                <a:lnSpc>
                  <a:spcPts val="8959"/>
                </a:lnSpc>
              </a:pPr>
              <a:r>
                <a:rPr lang="en-US" sz="6399">
                  <a:solidFill>
                    <a:srgbClr val="04376C"/>
                  </a:solidFill>
                  <a:latin typeface="Now Bold"/>
                </a:rPr>
                <a:t>HEDEF</a:t>
              </a:r>
            </a:p>
          </p:txBody>
        </p:sp>
      </p:grpSp>
      <p:sp>
        <p:nvSpPr>
          <p:cNvPr id="11" name="TextBox 11"/>
          <p:cNvSpPr txBox="1"/>
          <p:nvPr/>
        </p:nvSpPr>
        <p:spPr>
          <a:xfrm>
            <a:off x="2608226" y="299988"/>
            <a:ext cx="13071547" cy="1386725"/>
          </a:xfrm>
          <a:prstGeom prst="rect">
            <a:avLst/>
          </a:prstGeom>
        </p:spPr>
        <p:txBody>
          <a:bodyPr lIns="0" tIns="0" rIns="0" bIns="0" rtlCol="0" anchor="t">
            <a:spAutoFit/>
          </a:bodyPr>
          <a:lstStyle/>
          <a:p>
            <a:pPr algn="ctr">
              <a:lnSpc>
                <a:spcPts val="10999"/>
              </a:lnSpc>
              <a:spcBef>
                <a:spcPct val="0"/>
              </a:spcBef>
            </a:pPr>
            <a:r>
              <a:rPr lang="en-US" sz="8799">
                <a:solidFill>
                  <a:srgbClr val="000000"/>
                </a:solidFill>
                <a:latin typeface="Now Bold"/>
              </a:rPr>
              <a:t>Dijital Strateji Adımları</a:t>
            </a:r>
          </a:p>
        </p:txBody>
      </p:sp>
      <p:sp>
        <p:nvSpPr>
          <p:cNvPr id="12" name="TextBox 12"/>
          <p:cNvSpPr txBox="1"/>
          <p:nvPr/>
        </p:nvSpPr>
        <p:spPr>
          <a:xfrm>
            <a:off x="9333697" y="4532292"/>
            <a:ext cx="5328452" cy="2509867"/>
          </a:xfrm>
          <a:prstGeom prst="rect">
            <a:avLst/>
          </a:prstGeom>
        </p:spPr>
        <p:txBody>
          <a:bodyPr lIns="0" tIns="0" rIns="0" bIns="0" rtlCol="0" anchor="t">
            <a:spAutoFit/>
          </a:bodyPr>
          <a:lstStyle/>
          <a:p>
            <a:pPr algn="ctr">
              <a:lnSpc>
                <a:spcPts val="4956"/>
              </a:lnSpc>
              <a:spcBef>
                <a:spcPct val="0"/>
              </a:spcBef>
            </a:pPr>
            <a:r>
              <a:rPr lang="en-US" sz="3965">
                <a:solidFill>
                  <a:srgbClr val="000000"/>
                </a:solidFill>
                <a:latin typeface="Now Bold"/>
              </a:rPr>
              <a:t>Dijitalde güçlü bir marka algısı inşa ederek satışlarımızı arttırmak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1173"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grpSp>
        <p:nvGrpSpPr>
          <p:cNvPr id="3" name="Group 3"/>
          <p:cNvGrpSpPr/>
          <p:nvPr/>
        </p:nvGrpSpPr>
        <p:grpSpPr>
          <a:xfrm rot="1326882">
            <a:off x="15367448" y="7787234"/>
            <a:ext cx="7595595" cy="6913574"/>
            <a:chOff x="0" y="0"/>
            <a:chExt cx="892982" cy="812800"/>
          </a:xfrm>
        </p:grpSpPr>
        <p:sp>
          <p:nvSpPr>
            <p:cNvPr id="4" name="Freeform 4"/>
            <p:cNvSpPr/>
            <p:nvPr/>
          </p:nvSpPr>
          <p:spPr>
            <a:xfrm>
              <a:off x="0" y="0"/>
              <a:ext cx="892982" cy="812800"/>
            </a:xfrm>
            <a:custGeom>
              <a:avLst/>
              <a:gdLst/>
              <a:ahLst/>
              <a:cxnLst/>
              <a:rect l="l" t="t" r="r" b="b"/>
              <a:pathLst>
                <a:path w="892982" h="812800">
                  <a:moveTo>
                    <a:pt x="446491" y="0"/>
                  </a:moveTo>
                  <a:cubicBezTo>
                    <a:pt x="199901" y="0"/>
                    <a:pt x="0" y="181951"/>
                    <a:pt x="0" y="406400"/>
                  </a:cubicBezTo>
                  <a:cubicBezTo>
                    <a:pt x="0" y="630849"/>
                    <a:pt x="199901" y="812800"/>
                    <a:pt x="446491" y="812800"/>
                  </a:cubicBezTo>
                  <a:cubicBezTo>
                    <a:pt x="693081" y="812800"/>
                    <a:pt x="892982" y="630849"/>
                    <a:pt x="892982" y="406400"/>
                  </a:cubicBezTo>
                  <a:cubicBezTo>
                    <a:pt x="892982" y="181951"/>
                    <a:pt x="693081" y="0"/>
                    <a:pt x="446491" y="0"/>
                  </a:cubicBezTo>
                  <a:close/>
                </a:path>
              </a:pathLst>
            </a:custGeom>
            <a:solidFill>
              <a:srgbClr val="9803A4"/>
            </a:solidFill>
          </p:spPr>
          <p:txBody>
            <a:bodyPr/>
            <a:lstStyle/>
            <a:p>
              <a:endParaRPr lang="tr-TR"/>
            </a:p>
          </p:txBody>
        </p:sp>
        <p:sp>
          <p:nvSpPr>
            <p:cNvPr id="5" name="TextBox 5"/>
            <p:cNvSpPr txBox="1"/>
            <p:nvPr/>
          </p:nvSpPr>
          <p:spPr>
            <a:xfrm>
              <a:off x="76200" y="9525"/>
              <a:ext cx="660400" cy="727075"/>
            </a:xfrm>
            <a:prstGeom prst="rect">
              <a:avLst/>
            </a:prstGeom>
          </p:spPr>
          <p:txBody>
            <a:bodyPr lIns="50800" tIns="50800" rIns="50800" bIns="50800" rtlCol="0" anchor="ctr"/>
            <a:lstStyle/>
            <a:p>
              <a:pPr algn="ctr">
                <a:lnSpc>
                  <a:spcPts val="4480"/>
                </a:lnSpc>
              </a:pPr>
              <a:endParaRPr/>
            </a:p>
          </p:txBody>
        </p:sp>
      </p:grpSp>
      <p:sp>
        <p:nvSpPr>
          <p:cNvPr id="8" name="TextBox 8"/>
          <p:cNvSpPr txBox="1"/>
          <p:nvPr/>
        </p:nvSpPr>
        <p:spPr>
          <a:xfrm>
            <a:off x="838200" y="341253"/>
            <a:ext cx="14615214" cy="6184413"/>
          </a:xfrm>
          <a:prstGeom prst="rect">
            <a:avLst/>
          </a:prstGeom>
        </p:spPr>
        <p:txBody>
          <a:bodyPr lIns="50800" tIns="50800" rIns="50800" bIns="50800" rtlCol="0" anchor="ctr"/>
          <a:lstStyle/>
          <a:p>
            <a:pPr>
              <a:lnSpc>
                <a:spcPts val="4340"/>
              </a:lnSpc>
            </a:pPr>
            <a:r>
              <a:rPr lang="en-US" sz="3100" dirty="0">
                <a:solidFill>
                  <a:srgbClr val="04376C"/>
                </a:solidFill>
                <a:latin typeface="Now Bold"/>
              </a:rPr>
              <a:t>Bu </a:t>
            </a:r>
            <a:r>
              <a:rPr lang="en-US" sz="3100" dirty="0" err="1">
                <a:solidFill>
                  <a:srgbClr val="04376C"/>
                </a:solidFill>
                <a:latin typeface="Now Bold"/>
              </a:rPr>
              <a:t>analiz</a:t>
            </a:r>
            <a:r>
              <a:rPr lang="en-US" sz="3100" dirty="0">
                <a:solidFill>
                  <a:srgbClr val="04376C"/>
                </a:solidFill>
                <a:latin typeface="Now Bold"/>
              </a:rPr>
              <a:t>, </a:t>
            </a:r>
            <a:r>
              <a:rPr lang="en-US" sz="3100" dirty="0" err="1">
                <a:solidFill>
                  <a:srgbClr val="04376C"/>
                </a:solidFill>
                <a:latin typeface="Now Bold"/>
              </a:rPr>
              <a:t>markanın</a:t>
            </a:r>
            <a:r>
              <a:rPr lang="en-US" sz="3100" dirty="0">
                <a:solidFill>
                  <a:srgbClr val="04376C"/>
                </a:solidFill>
                <a:latin typeface="Now Bold"/>
              </a:rPr>
              <a:t> </a:t>
            </a:r>
            <a:r>
              <a:rPr lang="en-US" sz="3100" dirty="0" err="1">
                <a:solidFill>
                  <a:srgbClr val="04376C"/>
                </a:solidFill>
                <a:latin typeface="Now Bold"/>
              </a:rPr>
              <a:t>güçlü</a:t>
            </a:r>
            <a:r>
              <a:rPr lang="en-US" sz="3100" dirty="0">
                <a:solidFill>
                  <a:srgbClr val="04376C"/>
                </a:solidFill>
                <a:latin typeface="Now Bold"/>
              </a:rPr>
              <a:t> </a:t>
            </a:r>
            <a:r>
              <a:rPr lang="en-US" sz="3100" dirty="0" err="1">
                <a:solidFill>
                  <a:srgbClr val="04376C"/>
                </a:solidFill>
                <a:latin typeface="Now Bold"/>
              </a:rPr>
              <a:t>ve</a:t>
            </a:r>
            <a:r>
              <a:rPr lang="en-US" sz="3100" dirty="0">
                <a:solidFill>
                  <a:srgbClr val="04376C"/>
                </a:solidFill>
                <a:latin typeface="Now Bold"/>
              </a:rPr>
              <a:t> </a:t>
            </a:r>
            <a:r>
              <a:rPr lang="en-US" sz="3100" dirty="0" err="1">
                <a:solidFill>
                  <a:srgbClr val="04376C"/>
                </a:solidFill>
                <a:latin typeface="Now Bold"/>
              </a:rPr>
              <a:t>zayıf</a:t>
            </a:r>
            <a:r>
              <a:rPr lang="en-US" sz="3100" dirty="0">
                <a:solidFill>
                  <a:srgbClr val="04376C"/>
                </a:solidFill>
                <a:latin typeface="Now Bold"/>
              </a:rPr>
              <a:t> </a:t>
            </a:r>
            <a:r>
              <a:rPr lang="en-US" sz="3100" dirty="0" err="1">
                <a:solidFill>
                  <a:srgbClr val="04376C"/>
                </a:solidFill>
                <a:latin typeface="Now Bold"/>
              </a:rPr>
              <a:t>yönlerini</a:t>
            </a:r>
            <a:r>
              <a:rPr lang="en-US" sz="3100" dirty="0">
                <a:solidFill>
                  <a:srgbClr val="04376C"/>
                </a:solidFill>
                <a:latin typeface="Now Bold"/>
              </a:rPr>
              <a:t>, </a:t>
            </a:r>
            <a:r>
              <a:rPr lang="en-US" sz="3100" dirty="0" err="1">
                <a:solidFill>
                  <a:srgbClr val="04376C"/>
                </a:solidFill>
                <a:latin typeface="Now Bold"/>
              </a:rPr>
              <a:t>pazar</a:t>
            </a:r>
            <a:r>
              <a:rPr lang="en-US" sz="3100" dirty="0">
                <a:solidFill>
                  <a:srgbClr val="04376C"/>
                </a:solidFill>
                <a:latin typeface="Now Bold"/>
              </a:rPr>
              <a:t> </a:t>
            </a:r>
            <a:r>
              <a:rPr lang="en-US" sz="3100" dirty="0" err="1">
                <a:solidFill>
                  <a:srgbClr val="04376C"/>
                </a:solidFill>
                <a:latin typeface="Now Bold"/>
              </a:rPr>
              <a:t>fırsatlarını</a:t>
            </a:r>
            <a:r>
              <a:rPr lang="en-US" sz="3100" dirty="0">
                <a:solidFill>
                  <a:srgbClr val="04376C"/>
                </a:solidFill>
                <a:latin typeface="Now Bold"/>
              </a:rPr>
              <a:t> </a:t>
            </a:r>
            <a:r>
              <a:rPr lang="en-US" sz="3100" dirty="0" err="1">
                <a:solidFill>
                  <a:srgbClr val="04376C"/>
                </a:solidFill>
                <a:latin typeface="Now Bold"/>
              </a:rPr>
              <a:t>ve</a:t>
            </a:r>
            <a:r>
              <a:rPr lang="en-US" sz="3100" dirty="0">
                <a:solidFill>
                  <a:srgbClr val="04376C"/>
                </a:solidFill>
                <a:latin typeface="Now Bold"/>
              </a:rPr>
              <a:t> </a:t>
            </a:r>
            <a:r>
              <a:rPr lang="en-US" sz="3100" dirty="0" err="1">
                <a:solidFill>
                  <a:srgbClr val="04376C"/>
                </a:solidFill>
                <a:latin typeface="Now Bold"/>
              </a:rPr>
              <a:t>tehditleri</a:t>
            </a:r>
            <a:r>
              <a:rPr lang="en-US" sz="3100" dirty="0">
                <a:solidFill>
                  <a:srgbClr val="04376C"/>
                </a:solidFill>
                <a:latin typeface="Now Bold"/>
              </a:rPr>
              <a:t> </a:t>
            </a:r>
            <a:r>
              <a:rPr lang="en-US" sz="3100" dirty="0" err="1">
                <a:solidFill>
                  <a:srgbClr val="04376C"/>
                </a:solidFill>
                <a:latin typeface="Now Bold"/>
              </a:rPr>
              <a:t>belirlemede</a:t>
            </a:r>
            <a:r>
              <a:rPr lang="en-US" sz="3100" dirty="0">
                <a:solidFill>
                  <a:srgbClr val="04376C"/>
                </a:solidFill>
                <a:latin typeface="Now Bold"/>
              </a:rPr>
              <a:t> </a:t>
            </a:r>
            <a:r>
              <a:rPr lang="en-US" sz="3100" dirty="0" err="1">
                <a:solidFill>
                  <a:srgbClr val="04376C"/>
                </a:solidFill>
                <a:latin typeface="Now Bold"/>
              </a:rPr>
              <a:t>yardımcı</a:t>
            </a:r>
            <a:r>
              <a:rPr lang="en-US" sz="3100" dirty="0">
                <a:solidFill>
                  <a:srgbClr val="04376C"/>
                </a:solidFill>
                <a:latin typeface="Now Bold"/>
              </a:rPr>
              <a:t> </a:t>
            </a:r>
            <a:r>
              <a:rPr lang="en-US" sz="3100" dirty="0" err="1">
                <a:solidFill>
                  <a:srgbClr val="04376C"/>
                </a:solidFill>
                <a:latin typeface="Now Bold"/>
              </a:rPr>
              <a:t>olacaktır.ÇiçekSepeti</a:t>
            </a:r>
            <a:r>
              <a:rPr lang="en-US" sz="3100" dirty="0">
                <a:solidFill>
                  <a:srgbClr val="04376C"/>
                </a:solidFill>
                <a:latin typeface="Now Bold"/>
              </a:rPr>
              <a:t>, </a:t>
            </a:r>
            <a:r>
              <a:rPr lang="en-US" sz="3100" dirty="0" err="1">
                <a:solidFill>
                  <a:srgbClr val="04376C"/>
                </a:solidFill>
                <a:latin typeface="Now Bold"/>
              </a:rPr>
              <a:t>Türkiye'nin</a:t>
            </a:r>
            <a:r>
              <a:rPr lang="en-US" sz="3100" dirty="0">
                <a:solidFill>
                  <a:srgbClr val="04376C"/>
                </a:solidFill>
                <a:latin typeface="Now Bold"/>
              </a:rPr>
              <a:t> </a:t>
            </a:r>
            <a:r>
              <a:rPr lang="en-US" sz="3100" dirty="0" err="1">
                <a:solidFill>
                  <a:srgbClr val="04376C"/>
                </a:solidFill>
                <a:latin typeface="Now Bold"/>
              </a:rPr>
              <a:t>önde</a:t>
            </a:r>
            <a:r>
              <a:rPr lang="en-US" sz="3100" dirty="0">
                <a:solidFill>
                  <a:srgbClr val="04376C"/>
                </a:solidFill>
                <a:latin typeface="Now Bold"/>
              </a:rPr>
              <a:t> </a:t>
            </a:r>
            <a:r>
              <a:rPr lang="en-US" sz="3100" dirty="0" err="1">
                <a:solidFill>
                  <a:srgbClr val="04376C"/>
                </a:solidFill>
                <a:latin typeface="Now Bold"/>
              </a:rPr>
              <a:t>gelen</a:t>
            </a:r>
            <a:r>
              <a:rPr lang="en-US" sz="3100" dirty="0">
                <a:solidFill>
                  <a:srgbClr val="04376C"/>
                </a:solidFill>
                <a:latin typeface="Now Bold"/>
              </a:rPr>
              <a:t> </a:t>
            </a:r>
            <a:r>
              <a:rPr lang="en-US" sz="3100" dirty="0" err="1">
                <a:solidFill>
                  <a:srgbClr val="04376C"/>
                </a:solidFill>
                <a:latin typeface="Now Bold"/>
              </a:rPr>
              <a:t>çiçek</a:t>
            </a:r>
            <a:r>
              <a:rPr lang="en-US" sz="3100" dirty="0">
                <a:solidFill>
                  <a:srgbClr val="04376C"/>
                </a:solidFill>
                <a:latin typeface="Now Bold"/>
              </a:rPr>
              <a:t> </a:t>
            </a:r>
            <a:r>
              <a:rPr lang="en-US" sz="3100" dirty="0" err="1">
                <a:solidFill>
                  <a:srgbClr val="04376C"/>
                </a:solidFill>
                <a:latin typeface="Now Bold"/>
              </a:rPr>
              <a:t>ve</a:t>
            </a:r>
            <a:r>
              <a:rPr lang="en-US" sz="3100" dirty="0">
                <a:solidFill>
                  <a:srgbClr val="04376C"/>
                </a:solidFill>
                <a:latin typeface="Now Bold"/>
              </a:rPr>
              <a:t> </a:t>
            </a:r>
            <a:r>
              <a:rPr lang="en-US" sz="3100" dirty="0" err="1">
                <a:solidFill>
                  <a:srgbClr val="04376C"/>
                </a:solidFill>
                <a:latin typeface="Now Bold"/>
              </a:rPr>
              <a:t>hediye</a:t>
            </a:r>
            <a:r>
              <a:rPr lang="en-US" sz="3100" dirty="0">
                <a:solidFill>
                  <a:srgbClr val="04376C"/>
                </a:solidFill>
                <a:latin typeface="Now Bold"/>
              </a:rPr>
              <a:t> </a:t>
            </a:r>
            <a:r>
              <a:rPr lang="en-US" sz="3100" dirty="0" err="1">
                <a:solidFill>
                  <a:srgbClr val="04376C"/>
                </a:solidFill>
                <a:latin typeface="Now Bold"/>
              </a:rPr>
              <a:t>satış</a:t>
            </a:r>
            <a:r>
              <a:rPr lang="en-US" sz="3100" dirty="0">
                <a:solidFill>
                  <a:srgbClr val="04376C"/>
                </a:solidFill>
                <a:latin typeface="Now Bold"/>
              </a:rPr>
              <a:t> </a:t>
            </a:r>
            <a:r>
              <a:rPr lang="en-US" sz="3100" dirty="0" err="1">
                <a:solidFill>
                  <a:srgbClr val="04376C"/>
                </a:solidFill>
                <a:latin typeface="Now Bold"/>
              </a:rPr>
              <a:t>platformlarından</a:t>
            </a:r>
            <a:r>
              <a:rPr lang="en-US" sz="3100" dirty="0">
                <a:solidFill>
                  <a:srgbClr val="04376C"/>
                </a:solidFill>
                <a:latin typeface="Now Bold"/>
              </a:rPr>
              <a:t> </a:t>
            </a:r>
            <a:r>
              <a:rPr lang="en-US" sz="3100" dirty="0" err="1">
                <a:solidFill>
                  <a:srgbClr val="04376C"/>
                </a:solidFill>
                <a:latin typeface="Now Bold"/>
              </a:rPr>
              <a:t>biridir</a:t>
            </a:r>
            <a:r>
              <a:rPr lang="en-US" sz="3100" dirty="0">
                <a:solidFill>
                  <a:srgbClr val="04376C"/>
                </a:solidFill>
                <a:latin typeface="Now Bold"/>
              </a:rPr>
              <a:t>. </a:t>
            </a:r>
            <a:r>
              <a:rPr lang="en-US" sz="3100" dirty="0" err="1">
                <a:solidFill>
                  <a:srgbClr val="04376C"/>
                </a:solidFill>
                <a:latin typeface="Now Bold"/>
              </a:rPr>
              <a:t>Rekabet</a:t>
            </a:r>
            <a:r>
              <a:rPr lang="en-US" sz="3100" dirty="0">
                <a:solidFill>
                  <a:srgbClr val="04376C"/>
                </a:solidFill>
                <a:latin typeface="Now Bold"/>
              </a:rPr>
              <a:t> </a:t>
            </a:r>
            <a:r>
              <a:rPr lang="en-US" sz="3100" dirty="0" err="1">
                <a:solidFill>
                  <a:srgbClr val="04376C"/>
                </a:solidFill>
                <a:latin typeface="Now Bold"/>
              </a:rPr>
              <a:t>analizi</a:t>
            </a:r>
            <a:r>
              <a:rPr lang="en-US" sz="3100" dirty="0">
                <a:solidFill>
                  <a:srgbClr val="04376C"/>
                </a:solidFill>
                <a:latin typeface="Now Bold"/>
              </a:rPr>
              <a:t> </a:t>
            </a:r>
            <a:r>
              <a:rPr lang="en-US" sz="3100" dirty="0" err="1">
                <a:solidFill>
                  <a:srgbClr val="04376C"/>
                </a:solidFill>
                <a:latin typeface="Now Bold"/>
              </a:rPr>
              <a:t>yaparken</a:t>
            </a:r>
            <a:r>
              <a:rPr lang="en-US" sz="3100" dirty="0">
                <a:solidFill>
                  <a:srgbClr val="04376C"/>
                </a:solidFill>
                <a:latin typeface="Now Bold"/>
              </a:rPr>
              <a:t> </a:t>
            </a:r>
            <a:r>
              <a:rPr lang="en-US" sz="3100" dirty="0" err="1">
                <a:solidFill>
                  <a:srgbClr val="04376C"/>
                </a:solidFill>
                <a:latin typeface="Now Bold"/>
              </a:rPr>
              <a:t>genelde</a:t>
            </a:r>
            <a:r>
              <a:rPr lang="en-US" sz="3100" dirty="0">
                <a:solidFill>
                  <a:srgbClr val="04376C"/>
                </a:solidFill>
                <a:latin typeface="Now Bold"/>
              </a:rPr>
              <a:t> </a:t>
            </a:r>
            <a:r>
              <a:rPr lang="en-US" sz="3100" dirty="0" err="1">
                <a:solidFill>
                  <a:srgbClr val="04376C"/>
                </a:solidFill>
                <a:latin typeface="Now Bold"/>
              </a:rPr>
              <a:t>rakip</a:t>
            </a:r>
            <a:r>
              <a:rPr lang="en-US" sz="3100" dirty="0">
                <a:solidFill>
                  <a:srgbClr val="04376C"/>
                </a:solidFill>
                <a:latin typeface="Now Bold"/>
              </a:rPr>
              <a:t> </a:t>
            </a:r>
            <a:r>
              <a:rPr lang="en-US" sz="3100" dirty="0" err="1">
                <a:solidFill>
                  <a:srgbClr val="04376C"/>
                </a:solidFill>
                <a:latin typeface="Now Bold"/>
              </a:rPr>
              <a:t>olarak</a:t>
            </a:r>
            <a:r>
              <a:rPr lang="en-US" sz="3100" dirty="0">
                <a:solidFill>
                  <a:srgbClr val="04376C"/>
                </a:solidFill>
                <a:latin typeface="Now Bold"/>
              </a:rPr>
              <a:t> </a:t>
            </a:r>
            <a:r>
              <a:rPr lang="en-US" sz="3100" dirty="0" err="1">
                <a:solidFill>
                  <a:srgbClr val="04376C"/>
                </a:solidFill>
                <a:latin typeface="Now Bold"/>
              </a:rPr>
              <a:t>kabul</a:t>
            </a:r>
            <a:r>
              <a:rPr lang="en-US" sz="3100" dirty="0">
                <a:solidFill>
                  <a:srgbClr val="04376C"/>
                </a:solidFill>
                <a:latin typeface="Now Bold"/>
              </a:rPr>
              <a:t> </a:t>
            </a:r>
            <a:r>
              <a:rPr lang="en-US" sz="3100" dirty="0" err="1">
                <a:solidFill>
                  <a:srgbClr val="04376C"/>
                </a:solidFill>
                <a:latin typeface="Now Bold"/>
              </a:rPr>
              <a:t>edeceğimiz</a:t>
            </a:r>
            <a:r>
              <a:rPr lang="en-US" sz="3100" dirty="0">
                <a:solidFill>
                  <a:srgbClr val="04376C"/>
                </a:solidFill>
                <a:latin typeface="Now Bold"/>
              </a:rPr>
              <a:t> </a:t>
            </a:r>
            <a:r>
              <a:rPr lang="en-US" sz="3100" dirty="0" err="1">
                <a:solidFill>
                  <a:srgbClr val="04376C"/>
                </a:solidFill>
                <a:latin typeface="Now Bold"/>
              </a:rPr>
              <a:t>şirkettir</a:t>
            </a:r>
            <a:r>
              <a:rPr lang="en-US" sz="3100" dirty="0">
                <a:solidFill>
                  <a:srgbClr val="04376C"/>
                </a:solidFill>
                <a:latin typeface="Now Bold"/>
              </a:rPr>
              <a:t>.</a:t>
            </a:r>
          </a:p>
        </p:txBody>
      </p:sp>
      <p:sp>
        <p:nvSpPr>
          <p:cNvPr id="9" name="Freeform 9"/>
          <p:cNvSpPr/>
          <p:nvPr/>
        </p:nvSpPr>
        <p:spPr>
          <a:xfrm>
            <a:off x="411173" y="5156200"/>
            <a:ext cx="14510226" cy="4594389"/>
          </a:xfrm>
          <a:custGeom>
            <a:avLst/>
            <a:gdLst/>
            <a:ahLst/>
            <a:cxnLst/>
            <a:rect l="l" t="t" r="r" b="b"/>
            <a:pathLst>
              <a:path w="14510226" h="4594389">
                <a:moveTo>
                  <a:pt x="0" y="0"/>
                </a:moveTo>
                <a:lnTo>
                  <a:pt x="14510226" y="0"/>
                </a:lnTo>
                <a:lnTo>
                  <a:pt x="14510226" y="4594389"/>
                </a:lnTo>
                <a:lnTo>
                  <a:pt x="0" y="4594389"/>
                </a:lnTo>
                <a:lnTo>
                  <a:pt x="0" y="0"/>
                </a:lnTo>
                <a:close/>
              </a:path>
            </a:pathLst>
          </a:custGeom>
          <a:blipFill>
            <a:blip r:embed="rId3"/>
            <a:stretch>
              <a:fillRect l="-78" r="-861"/>
            </a:stretch>
          </a:blipFill>
        </p:spPr>
        <p:txBody>
          <a:bodyPr/>
          <a:lstStyle/>
          <a:p>
            <a:endParaRPr lang="tr-TR"/>
          </a:p>
        </p:txBody>
      </p:sp>
      <p:sp>
        <p:nvSpPr>
          <p:cNvPr id="10" name="TextBox 10"/>
          <p:cNvSpPr txBox="1"/>
          <p:nvPr/>
        </p:nvSpPr>
        <p:spPr>
          <a:xfrm>
            <a:off x="4693931" y="299988"/>
            <a:ext cx="8900139" cy="1386725"/>
          </a:xfrm>
          <a:prstGeom prst="rect">
            <a:avLst/>
          </a:prstGeom>
        </p:spPr>
        <p:txBody>
          <a:bodyPr lIns="0" tIns="0" rIns="0" bIns="0" rtlCol="0" anchor="t">
            <a:spAutoFit/>
          </a:bodyPr>
          <a:lstStyle/>
          <a:p>
            <a:pPr algn="ctr">
              <a:lnSpc>
                <a:spcPts val="10999"/>
              </a:lnSpc>
              <a:spcBef>
                <a:spcPct val="0"/>
              </a:spcBef>
            </a:pPr>
            <a:r>
              <a:rPr lang="en-US" sz="8799">
                <a:solidFill>
                  <a:srgbClr val="000000"/>
                </a:solidFill>
                <a:latin typeface="Now Bold"/>
              </a:rPr>
              <a:t>Rekabet Analizi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Freeform 3"/>
          <p:cNvSpPr/>
          <p:nvPr/>
        </p:nvSpPr>
        <p:spPr>
          <a:xfrm>
            <a:off x="16086681" y="-2184502"/>
            <a:ext cx="4402638" cy="4402638"/>
          </a:xfrm>
          <a:custGeom>
            <a:avLst/>
            <a:gdLst/>
            <a:ahLst/>
            <a:cxnLst/>
            <a:rect l="l" t="t" r="r" b="b"/>
            <a:pathLst>
              <a:path w="4402638" h="4402638">
                <a:moveTo>
                  <a:pt x="0" y="0"/>
                </a:moveTo>
                <a:lnTo>
                  <a:pt x="4402638" y="0"/>
                </a:lnTo>
                <a:lnTo>
                  <a:pt x="4402638" y="4402638"/>
                </a:lnTo>
                <a:lnTo>
                  <a:pt x="0" y="4402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17024642" y="0"/>
            <a:ext cx="1263358" cy="1471160"/>
          </a:xfrm>
          <a:custGeom>
            <a:avLst/>
            <a:gdLst/>
            <a:ahLst/>
            <a:cxnLst/>
            <a:rect l="l" t="t" r="r" b="b"/>
            <a:pathLst>
              <a:path w="1263358" h="1471160">
                <a:moveTo>
                  <a:pt x="0" y="0"/>
                </a:moveTo>
                <a:lnTo>
                  <a:pt x="1263358" y="0"/>
                </a:lnTo>
                <a:lnTo>
                  <a:pt x="1263358" y="1471160"/>
                </a:lnTo>
                <a:lnTo>
                  <a:pt x="0" y="1471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Freeform 5"/>
          <p:cNvSpPr/>
          <p:nvPr/>
        </p:nvSpPr>
        <p:spPr>
          <a:xfrm>
            <a:off x="9540701" y="7078634"/>
            <a:ext cx="7718599" cy="8147956"/>
          </a:xfrm>
          <a:custGeom>
            <a:avLst/>
            <a:gdLst/>
            <a:ahLst/>
            <a:cxnLst/>
            <a:rect l="l" t="t" r="r" b="b"/>
            <a:pathLst>
              <a:path w="7718599" h="8147956">
                <a:moveTo>
                  <a:pt x="0" y="0"/>
                </a:moveTo>
                <a:lnTo>
                  <a:pt x="7718599" y="0"/>
                </a:lnTo>
                <a:lnTo>
                  <a:pt x="7718599" y="8147956"/>
                </a:lnTo>
                <a:lnTo>
                  <a:pt x="0" y="8147956"/>
                </a:lnTo>
                <a:lnTo>
                  <a:pt x="0" y="0"/>
                </a:lnTo>
                <a:close/>
              </a:path>
            </a:pathLst>
          </a:custGeom>
          <a:blipFill>
            <a:blip r:embed="rId7"/>
            <a:stretch>
              <a:fillRect t="-13670" b="-20636"/>
            </a:stretch>
          </a:blipFill>
        </p:spPr>
        <p:txBody>
          <a:bodyPr/>
          <a:lstStyle/>
          <a:p>
            <a:endParaRPr lang="tr-TR"/>
          </a:p>
        </p:txBody>
      </p:sp>
      <p:sp>
        <p:nvSpPr>
          <p:cNvPr id="6" name="TextBox 6"/>
          <p:cNvSpPr txBox="1"/>
          <p:nvPr/>
        </p:nvSpPr>
        <p:spPr>
          <a:xfrm>
            <a:off x="13196" y="-102414"/>
            <a:ext cx="8070793" cy="967625"/>
          </a:xfrm>
          <a:prstGeom prst="rect">
            <a:avLst/>
          </a:prstGeom>
        </p:spPr>
        <p:txBody>
          <a:bodyPr lIns="0" tIns="0" rIns="0" bIns="0" rtlCol="0" anchor="t">
            <a:spAutoFit/>
          </a:bodyPr>
          <a:lstStyle/>
          <a:p>
            <a:pPr>
              <a:lnSpc>
                <a:spcPts val="7669"/>
              </a:lnSpc>
            </a:pPr>
            <a:r>
              <a:rPr lang="en-US" sz="5899">
                <a:solidFill>
                  <a:srgbClr val="9803A4"/>
                </a:solidFill>
                <a:latin typeface="Now Bold"/>
              </a:rPr>
              <a:t>Tanıtım Stratejileri</a:t>
            </a:r>
          </a:p>
        </p:txBody>
      </p:sp>
      <p:sp>
        <p:nvSpPr>
          <p:cNvPr id="7" name="TextBox 7"/>
          <p:cNvSpPr txBox="1"/>
          <p:nvPr/>
        </p:nvSpPr>
        <p:spPr>
          <a:xfrm>
            <a:off x="44507" y="1636736"/>
            <a:ext cx="8949861" cy="2044700"/>
          </a:xfrm>
          <a:prstGeom prst="rect">
            <a:avLst/>
          </a:prstGeom>
        </p:spPr>
        <p:txBody>
          <a:bodyPr lIns="0" tIns="0" rIns="0" bIns="0" rtlCol="0" anchor="t">
            <a:spAutoFit/>
          </a:bodyPr>
          <a:lstStyle/>
          <a:p>
            <a:pPr>
              <a:lnSpc>
                <a:spcPts val="3249"/>
              </a:lnSpc>
            </a:pPr>
            <a:r>
              <a:rPr lang="en-US" sz="2499">
                <a:solidFill>
                  <a:srgbClr val="000000"/>
                </a:solidFill>
                <a:latin typeface="Now Bold"/>
              </a:rPr>
              <a:t>Sosyal Medya Reklamları ve Etkinlikleri, E-posta Pazarlaması ve İşbirlikleri ve Ortaklıklarla</a:t>
            </a:r>
            <a:r>
              <a:rPr lang="en-US" sz="2499">
                <a:solidFill>
                  <a:srgbClr val="000000"/>
                </a:solidFill>
                <a:latin typeface="Now"/>
              </a:rPr>
              <a:t> beraber</a:t>
            </a:r>
          </a:p>
          <a:p>
            <a:pPr>
              <a:lnSpc>
                <a:spcPts val="3250"/>
              </a:lnSpc>
            </a:pPr>
            <a:r>
              <a:rPr lang="en-US" sz="2500">
                <a:solidFill>
                  <a:srgbClr val="000000"/>
                </a:solidFill>
                <a:latin typeface="Now"/>
              </a:rPr>
              <a:t>ÇiçekSepeti, diğer markalar, etkinlikler ve organizasyonlarla işbirlikleri yaparak veya sponsorluklar düzenleyerek daha geniş bir kitleye ulaşmayı hedefler. </a:t>
            </a:r>
          </a:p>
        </p:txBody>
      </p:sp>
      <p:sp>
        <p:nvSpPr>
          <p:cNvPr id="8" name="TextBox 8"/>
          <p:cNvSpPr txBox="1"/>
          <p:nvPr/>
        </p:nvSpPr>
        <p:spPr>
          <a:xfrm>
            <a:off x="268954" y="4767291"/>
            <a:ext cx="7559277" cy="704793"/>
          </a:xfrm>
          <a:prstGeom prst="rect">
            <a:avLst/>
          </a:prstGeom>
        </p:spPr>
        <p:txBody>
          <a:bodyPr lIns="0" tIns="0" rIns="0" bIns="0" rtlCol="0" anchor="t">
            <a:spAutoFit/>
          </a:bodyPr>
          <a:lstStyle/>
          <a:p>
            <a:pPr>
              <a:lnSpc>
                <a:spcPts val="5589"/>
              </a:lnSpc>
            </a:pPr>
            <a:r>
              <a:rPr lang="en-US" sz="4299">
                <a:solidFill>
                  <a:srgbClr val="9803A4"/>
                </a:solidFill>
                <a:latin typeface="Now Bold"/>
              </a:rPr>
              <a:t>Konumlandırma Stratejileri</a:t>
            </a:r>
          </a:p>
        </p:txBody>
      </p:sp>
      <p:sp>
        <p:nvSpPr>
          <p:cNvPr id="9" name="TextBox 9"/>
          <p:cNvSpPr txBox="1"/>
          <p:nvPr/>
        </p:nvSpPr>
        <p:spPr>
          <a:xfrm>
            <a:off x="9218816" y="1442585"/>
            <a:ext cx="7559277" cy="2044700"/>
          </a:xfrm>
          <a:prstGeom prst="rect">
            <a:avLst/>
          </a:prstGeom>
        </p:spPr>
        <p:txBody>
          <a:bodyPr lIns="0" tIns="0" rIns="0" bIns="0" rtlCol="0" anchor="t">
            <a:spAutoFit/>
          </a:bodyPr>
          <a:lstStyle/>
          <a:p>
            <a:pPr>
              <a:lnSpc>
                <a:spcPts val="3250"/>
              </a:lnSpc>
            </a:pPr>
            <a:r>
              <a:rPr lang="en-US" sz="2500">
                <a:solidFill>
                  <a:srgbClr val="000000"/>
                </a:solidFill>
                <a:latin typeface="Now Bold"/>
              </a:rPr>
              <a:t>Çeşitli Pazarlama Kampanyaları: </a:t>
            </a:r>
            <a:r>
              <a:rPr lang="en-US" sz="2500">
                <a:solidFill>
                  <a:srgbClr val="000000"/>
                </a:solidFill>
                <a:latin typeface="Now"/>
              </a:rPr>
              <a:t>ÇiçekSepeti, özel günlerde, tatil sezonlarında ve önemli etkinliklerde çeşitli indirimler, kampanyalar ve özel teklifler sunarak müşterilerine cazip fırsatlar sunar.</a:t>
            </a:r>
          </a:p>
        </p:txBody>
      </p:sp>
      <p:sp>
        <p:nvSpPr>
          <p:cNvPr id="10" name="TextBox 10"/>
          <p:cNvSpPr txBox="1"/>
          <p:nvPr/>
        </p:nvSpPr>
        <p:spPr>
          <a:xfrm>
            <a:off x="8994369" y="5443509"/>
            <a:ext cx="7708908" cy="1635125"/>
          </a:xfrm>
          <a:prstGeom prst="rect">
            <a:avLst/>
          </a:prstGeom>
        </p:spPr>
        <p:txBody>
          <a:bodyPr lIns="0" tIns="0" rIns="0" bIns="0" rtlCol="0" anchor="t">
            <a:spAutoFit/>
          </a:bodyPr>
          <a:lstStyle/>
          <a:p>
            <a:pPr marL="539750" lvl="1" indent="-269875">
              <a:lnSpc>
                <a:spcPts val="3250"/>
              </a:lnSpc>
              <a:buFont typeface="Arial"/>
              <a:buChar char="•"/>
            </a:pPr>
            <a:r>
              <a:rPr lang="en-US" sz="2500">
                <a:solidFill>
                  <a:srgbClr val="000000"/>
                </a:solidFill>
                <a:latin typeface="Now Bold"/>
              </a:rPr>
              <a:t>Hızlı ve Güvenilir Teslimat: </a:t>
            </a:r>
            <a:r>
              <a:rPr lang="en-US" sz="2500">
                <a:solidFill>
                  <a:srgbClr val="000000"/>
                </a:solidFill>
                <a:latin typeface="Now"/>
              </a:rPr>
              <a:t>ÇiçekSepeti, hızlı ve güvenilir teslimatı vurgulayarak müşterilerine zamanında ve kaliteli hizmet sunmayı amaçlar.</a:t>
            </a:r>
          </a:p>
        </p:txBody>
      </p:sp>
      <p:sp>
        <p:nvSpPr>
          <p:cNvPr id="11" name="TextBox 11"/>
          <p:cNvSpPr txBox="1"/>
          <p:nvPr/>
        </p:nvSpPr>
        <p:spPr>
          <a:xfrm>
            <a:off x="44507" y="5853703"/>
            <a:ext cx="8099210" cy="1635125"/>
          </a:xfrm>
          <a:prstGeom prst="rect">
            <a:avLst/>
          </a:prstGeom>
        </p:spPr>
        <p:txBody>
          <a:bodyPr lIns="0" tIns="0" rIns="0" bIns="0" rtlCol="0" anchor="t">
            <a:spAutoFit/>
          </a:bodyPr>
          <a:lstStyle/>
          <a:p>
            <a:pPr marL="539750" lvl="1" indent="-269875">
              <a:lnSpc>
                <a:spcPts val="3250"/>
              </a:lnSpc>
              <a:buFont typeface="Arial"/>
              <a:buChar char="•"/>
            </a:pPr>
            <a:r>
              <a:rPr lang="en-US" sz="2500">
                <a:solidFill>
                  <a:srgbClr val="000000"/>
                </a:solidFill>
                <a:latin typeface="Now Bold"/>
              </a:rPr>
              <a:t>Geniş Ürün Yelpazesi: </a:t>
            </a:r>
            <a:r>
              <a:rPr lang="en-US" sz="2500">
                <a:solidFill>
                  <a:srgbClr val="000000"/>
                </a:solidFill>
                <a:latin typeface="Now"/>
              </a:rPr>
              <a:t>ÇiçekSepeti, çiçeklerden hediyelere, yaş pasta ve organizasyon ürünlerine kadar geniş bir ürün yelpazesi sunarak müşterilere farklı seçenekler sunar.</a:t>
            </a:r>
          </a:p>
        </p:txBody>
      </p:sp>
      <p:sp>
        <p:nvSpPr>
          <p:cNvPr id="12" name="TextBox 12"/>
          <p:cNvSpPr txBox="1"/>
          <p:nvPr/>
        </p:nvSpPr>
        <p:spPr>
          <a:xfrm>
            <a:off x="194139" y="8255945"/>
            <a:ext cx="7559277" cy="1635125"/>
          </a:xfrm>
          <a:prstGeom prst="rect">
            <a:avLst/>
          </a:prstGeom>
        </p:spPr>
        <p:txBody>
          <a:bodyPr lIns="0" tIns="0" rIns="0" bIns="0" rtlCol="0" anchor="t">
            <a:spAutoFit/>
          </a:bodyPr>
          <a:lstStyle/>
          <a:p>
            <a:pPr marL="539750" lvl="1" indent="-269875">
              <a:lnSpc>
                <a:spcPts val="3250"/>
              </a:lnSpc>
              <a:buFont typeface="Arial"/>
              <a:buChar char="•"/>
            </a:pPr>
            <a:r>
              <a:rPr lang="en-US" sz="2500">
                <a:solidFill>
                  <a:srgbClr val="000000"/>
                </a:solidFill>
                <a:latin typeface="Now Bold"/>
              </a:rPr>
              <a:t>Müşteri Memnuniyeti Odaklı Yaklaşım:</a:t>
            </a:r>
            <a:r>
              <a:rPr lang="en-US" sz="2500">
                <a:solidFill>
                  <a:srgbClr val="000000"/>
                </a:solidFill>
                <a:latin typeface="Now"/>
              </a:rPr>
              <a:t> ÇiçekSepeti, müşteri memnuniyetini ön planda tutarak, müşterilerle etkileşimde bulunur, geri bildirimleri dikkate alır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Freeform 3"/>
          <p:cNvSpPr/>
          <p:nvPr/>
        </p:nvSpPr>
        <p:spPr>
          <a:xfrm>
            <a:off x="16086681" y="-3198666"/>
            <a:ext cx="4402638" cy="4402638"/>
          </a:xfrm>
          <a:custGeom>
            <a:avLst/>
            <a:gdLst/>
            <a:ahLst/>
            <a:cxnLst/>
            <a:rect l="l" t="t" r="r" b="b"/>
            <a:pathLst>
              <a:path w="4402638" h="4402638">
                <a:moveTo>
                  <a:pt x="0" y="0"/>
                </a:moveTo>
                <a:lnTo>
                  <a:pt x="4402638" y="0"/>
                </a:lnTo>
                <a:lnTo>
                  <a:pt x="4402638" y="4402638"/>
                </a:lnTo>
                <a:lnTo>
                  <a:pt x="0" y="4402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17024642" y="-735580"/>
            <a:ext cx="1263358" cy="1471160"/>
          </a:xfrm>
          <a:custGeom>
            <a:avLst/>
            <a:gdLst/>
            <a:ahLst/>
            <a:cxnLst/>
            <a:rect l="l" t="t" r="r" b="b"/>
            <a:pathLst>
              <a:path w="1263358" h="1471160">
                <a:moveTo>
                  <a:pt x="0" y="0"/>
                </a:moveTo>
                <a:lnTo>
                  <a:pt x="1263358" y="0"/>
                </a:lnTo>
                <a:lnTo>
                  <a:pt x="1263358" y="1471160"/>
                </a:lnTo>
                <a:lnTo>
                  <a:pt x="0" y="1471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3666669" y="-57150"/>
            <a:ext cx="9564077" cy="940292"/>
          </a:xfrm>
          <a:prstGeom prst="rect">
            <a:avLst/>
          </a:prstGeom>
        </p:spPr>
        <p:txBody>
          <a:bodyPr lIns="0" tIns="0" rIns="0" bIns="0" rtlCol="0" anchor="t">
            <a:spAutoFit/>
          </a:bodyPr>
          <a:lstStyle/>
          <a:p>
            <a:pPr>
              <a:lnSpc>
                <a:spcPts val="7439"/>
              </a:lnSpc>
            </a:pPr>
            <a:r>
              <a:rPr lang="en-US" sz="5722">
                <a:solidFill>
                  <a:srgbClr val="9803A4"/>
                </a:solidFill>
                <a:latin typeface="Now Bold"/>
              </a:rPr>
              <a:t>Fiyatlandırma Stratejileri</a:t>
            </a:r>
          </a:p>
        </p:txBody>
      </p:sp>
      <p:sp>
        <p:nvSpPr>
          <p:cNvPr id="6" name="TextBox 6"/>
          <p:cNvSpPr txBox="1"/>
          <p:nvPr/>
        </p:nvSpPr>
        <p:spPr>
          <a:xfrm>
            <a:off x="44507" y="1175397"/>
            <a:ext cx="18243493" cy="3273425"/>
          </a:xfrm>
          <a:prstGeom prst="rect">
            <a:avLst/>
          </a:prstGeom>
        </p:spPr>
        <p:txBody>
          <a:bodyPr lIns="0" tIns="0" rIns="0" bIns="0" rtlCol="0" anchor="t">
            <a:spAutoFit/>
          </a:bodyPr>
          <a:lstStyle/>
          <a:p>
            <a:pPr>
              <a:lnSpc>
                <a:spcPts val="3249"/>
              </a:lnSpc>
            </a:pPr>
            <a:r>
              <a:rPr lang="en-US" sz="2499">
                <a:solidFill>
                  <a:srgbClr val="000000"/>
                </a:solidFill>
                <a:latin typeface="Now Bold"/>
              </a:rPr>
              <a:t>ÇiçekSepeti Rekabetçi Fiyatlandırma,</a:t>
            </a:r>
            <a:r>
              <a:rPr lang="en-US" sz="2499">
                <a:solidFill>
                  <a:srgbClr val="9803A4"/>
                </a:solidFill>
                <a:latin typeface="Now Semi-Bold"/>
              </a:rPr>
              <a:t>Paket Fiyatlandırma</a:t>
            </a:r>
            <a:r>
              <a:rPr lang="en-US" sz="2499">
                <a:solidFill>
                  <a:srgbClr val="000000"/>
                </a:solidFill>
                <a:latin typeface="Now Semi-Bold"/>
              </a:rPr>
              <a:t> Örneğin, belirli bir çiçeğin yanında uygun fiyatlı bir hediye seçeneği sunarak müşterilerin alımını artırabiliyor. </a:t>
            </a:r>
          </a:p>
          <a:p>
            <a:pPr>
              <a:lnSpc>
                <a:spcPts val="3249"/>
              </a:lnSpc>
            </a:pPr>
            <a:endParaRPr lang="en-US" sz="2499">
              <a:solidFill>
                <a:srgbClr val="000000"/>
              </a:solidFill>
              <a:latin typeface="Now Semi-Bold"/>
            </a:endParaRPr>
          </a:p>
          <a:p>
            <a:pPr>
              <a:lnSpc>
                <a:spcPts val="3249"/>
              </a:lnSpc>
            </a:pPr>
            <a:r>
              <a:rPr lang="en-US" sz="2499">
                <a:solidFill>
                  <a:srgbClr val="9803A4"/>
                </a:solidFill>
                <a:latin typeface="Now Bold"/>
              </a:rPr>
              <a:t>Promosyonlar ve İndirimler</a:t>
            </a:r>
            <a:r>
              <a:rPr lang="en-US" sz="2499">
                <a:solidFill>
                  <a:srgbClr val="000000"/>
                </a:solidFill>
                <a:latin typeface="Now Bold"/>
              </a:rPr>
              <a:t>:</a:t>
            </a:r>
            <a:r>
              <a:rPr lang="en-US" sz="2499">
                <a:solidFill>
                  <a:srgbClr val="000000"/>
                </a:solidFill>
                <a:latin typeface="Now Semi-Bold"/>
              </a:rPr>
              <a:t> Özel günlerde, kutlamalarda veya sezonluk olarak düzenlenen kampanyalar ve indirimler, müşterilerin alışveriş yapma motivasyonunu artırmak için kullanılır. </a:t>
            </a:r>
          </a:p>
          <a:p>
            <a:pPr>
              <a:lnSpc>
                <a:spcPts val="3249"/>
              </a:lnSpc>
            </a:pPr>
            <a:endParaRPr lang="en-US" sz="2499">
              <a:solidFill>
                <a:srgbClr val="000000"/>
              </a:solidFill>
              <a:latin typeface="Now Semi-Bold"/>
            </a:endParaRPr>
          </a:p>
          <a:p>
            <a:pPr>
              <a:lnSpc>
                <a:spcPts val="3249"/>
              </a:lnSpc>
            </a:pPr>
            <a:r>
              <a:rPr lang="en-US" sz="2499">
                <a:solidFill>
                  <a:srgbClr val="9803A4"/>
                </a:solidFill>
                <a:latin typeface="Now Bold"/>
              </a:rPr>
              <a:t>Sadakat Programları</a:t>
            </a:r>
            <a:r>
              <a:rPr lang="en-US" sz="2499">
                <a:solidFill>
                  <a:srgbClr val="000000"/>
                </a:solidFill>
                <a:latin typeface="Now Bold"/>
              </a:rPr>
              <a:t>: </a:t>
            </a:r>
            <a:r>
              <a:rPr lang="en-US" sz="2499">
                <a:solidFill>
                  <a:srgbClr val="000000"/>
                </a:solidFill>
                <a:latin typeface="Now Semi-Bold"/>
              </a:rPr>
              <a:t>ÇiçekSepeti, müşterilere yönelik sadakat programları ve ödül sistemleri sunarak, belirli alışverişlerde indirimler veya hediye çekleri sağlar.</a:t>
            </a:r>
          </a:p>
        </p:txBody>
      </p:sp>
      <p:sp>
        <p:nvSpPr>
          <p:cNvPr id="7" name="TextBox 7"/>
          <p:cNvSpPr txBox="1"/>
          <p:nvPr/>
        </p:nvSpPr>
        <p:spPr>
          <a:xfrm>
            <a:off x="4669069" y="5392478"/>
            <a:ext cx="7559277" cy="704793"/>
          </a:xfrm>
          <a:prstGeom prst="rect">
            <a:avLst/>
          </a:prstGeom>
        </p:spPr>
        <p:txBody>
          <a:bodyPr lIns="0" tIns="0" rIns="0" bIns="0" rtlCol="0" anchor="t">
            <a:spAutoFit/>
          </a:bodyPr>
          <a:lstStyle/>
          <a:p>
            <a:pPr>
              <a:lnSpc>
                <a:spcPts val="5589"/>
              </a:lnSpc>
            </a:pPr>
            <a:r>
              <a:rPr lang="en-US" sz="4299">
                <a:solidFill>
                  <a:srgbClr val="9803A4"/>
                </a:solidFill>
                <a:latin typeface="Now Bold"/>
              </a:rPr>
              <a:t>Ürün ve Hizmet Portföyü</a:t>
            </a:r>
          </a:p>
        </p:txBody>
      </p:sp>
      <p:sp>
        <p:nvSpPr>
          <p:cNvPr id="8" name="TextBox 8"/>
          <p:cNvSpPr txBox="1"/>
          <p:nvPr/>
        </p:nvSpPr>
        <p:spPr>
          <a:xfrm>
            <a:off x="9947413" y="6656978"/>
            <a:ext cx="7708908" cy="1635125"/>
          </a:xfrm>
          <a:prstGeom prst="rect">
            <a:avLst/>
          </a:prstGeom>
        </p:spPr>
        <p:txBody>
          <a:bodyPr lIns="0" tIns="0" rIns="0" bIns="0" rtlCol="0" anchor="t">
            <a:spAutoFit/>
          </a:bodyPr>
          <a:lstStyle/>
          <a:p>
            <a:pPr marL="539750" lvl="1" indent="-269875">
              <a:lnSpc>
                <a:spcPts val="3250"/>
              </a:lnSpc>
              <a:buFont typeface="Arial"/>
              <a:buChar char="•"/>
            </a:pPr>
            <a:r>
              <a:rPr lang="en-US" sz="2500">
                <a:solidFill>
                  <a:srgbClr val="9803A4"/>
                </a:solidFill>
                <a:latin typeface="Now Bold"/>
              </a:rPr>
              <a:t>Hızlı Teslimat:</a:t>
            </a:r>
            <a:r>
              <a:rPr lang="en-US" sz="2500">
                <a:solidFill>
                  <a:srgbClr val="9803A4"/>
                </a:solidFill>
                <a:latin typeface="Now Semi-Bold"/>
              </a:rPr>
              <a:t> </a:t>
            </a:r>
            <a:r>
              <a:rPr lang="en-US" sz="2500">
                <a:solidFill>
                  <a:srgbClr val="000000"/>
                </a:solidFill>
                <a:latin typeface="Now Semi-Bold"/>
              </a:rPr>
              <a:t>ÇiçekSepeti, müşterilerine hızlı teslimat seçenekleri sunarak Bu, müşterilerin acil ihtiyaçlarını karşılamayı ve memnuniyetini sağlamayı amaçlar.</a:t>
            </a:r>
          </a:p>
        </p:txBody>
      </p:sp>
      <p:sp>
        <p:nvSpPr>
          <p:cNvPr id="9" name="TextBox 9"/>
          <p:cNvSpPr txBox="1"/>
          <p:nvPr/>
        </p:nvSpPr>
        <p:spPr>
          <a:xfrm>
            <a:off x="194139" y="6656978"/>
            <a:ext cx="8949861" cy="2044700"/>
          </a:xfrm>
          <a:prstGeom prst="rect">
            <a:avLst/>
          </a:prstGeom>
        </p:spPr>
        <p:txBody>
          <a:bodyPr lIns="0" tIns="0" rIns="0" bIns="0" rtlCol="0" anchor="t">
            <a:spAutoFit/>
          </a:bodyPr>
          <a:lstStyle/>
          <a:p>
            <a:pPr marL="539750" lvl="1" indent="-269875">
              <a:lnSpc>
                <a:spcPts val="3250"/>
              </a:lnSpc>
              <a:buFont typeface="Arial"/>
              <a:buChar char="•"/>
            </a:pPr>
            <a:r>
              <a:rPr lang="en-US" sz="2500">
                <a:solidFill>
                  <a:srgbClr val="9803A4"/>
                </a:solidFill>
                <a:latin typeface="Now Bold"/>
              </a:rPr>
              <a:t>Özel Tasarım ve Kişiselleştirme:</a:t>
            </a:r>
            <a:r>
              <a:rPr lang="en-US" sz="2500">
                <a:solidFill>
                  <a:srgbClr val="000000"/>
                </a:solidFill>
                <a:latin typeface="Now Semi-Bold"/>
              </a:rPr>
              <a:t>ÇiçekSepeti, müşterilerin özel tasarım ve kişiselleştirme seçenekleri sunarak, hediye ve çiçeklerin kişiselleştirilmesine olanak tanır. Müşterilerin istekleri doğrultusunda özel aranjmanlar hazırlanabilir.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3" name="Freeform 3"/>
          <p:cNvSpPr/>
          <p:nvPr/>
        </p:nvSpPr>
        <p:spPr>
          <a:xfrm>
            <a:off x="17024642" y="-633281"/>
            <a:ext cx="1263358" cy="1471160"/>
          </a:xfrm>
          <a:custGeom>
            <a:avLst/>
            <a:gdLst/>
            <a:ahLst/>
            <a:cxnLst/>
            <a:rect l="l" t="t" r="r" b="b"/>
            <a:pathLst>
              <a:path w="1263358" h="1471160">
                <a:moveTo>
                  <a:pt x="0" y="0"/>
                </a:moveTo>
                <a:lnTo>
                  <a:pt x="1263358" y="0"/>
                </a:lnTo>
                <a:lnTo>
                  <a:pt x="1263358" y="1471159"/>
                </a:lnTo>
                <a:lnTo>
                  <a:pt x="0" y="14711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2655373" y="5550212"/>
            <a:ext cx="12977255" cy="4508419"/>
          </a:xfrm>
          <a:custGeom>
            <a:avLst/>
            <a:gdLst/>
            <a:ahLst/>
            <a:cxnLst/>
            <a:rect l="l" t="t" r="r" b="b"/>
            <a:pathLst>
              <a:path w="12977255" h="4508419">
                <a:moveTo>
                  <a:pt x="0" y="0"/>
                </a:moveTo>
                <a:lnTo>
                  <a:pt x="12977254" y="0"/>
                </a:lnTo>
                <a:lnTo>
                  <a:pt x="12977254" y="4508420"/>
                </a:lnTo>
                <a:lnTo>
                  <a:pt x="0" y="4508420"/>
                </a:lnTo>
                <a:lnTo>
                  <a:pt x="0" y="0"/>
                </a:lnTo>
                <a:close/>
              </a:path>
            </a:pathLst>
          </a:custGeom>
          <a:blipFill>
            <a:blip r:embed="rId5"/>
            <a:stretch>
              <a:fillRect t="-87546" r="-93607" b="-8583"/>
            </a:stretch>
          </a:blipFill>
        </p:spPr>
        <p:txBody>
          <a:bodyPr/>
          <a:lstStyle/>
          <a:p>
            <a:endParaRPr lang="tr-TR"/>
          </a:p>
        </p:txBody>
      </p:sp>
      <p:grpSp>
        <p:nvGrpSpPr>
          <p:cNvPr id="5" name="Group 5"/>
          <p:cNvGrpSpPr/>
          <p:nvPr/>
        </p:nvGrpSpPr>
        <p:grpSpPr>
          <a:xfrm>
            <a:off x="-1263659" y="8515582"/>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803A4"/>
            </a:solidFill>
          </p:spPr>
          <p:txBody>
            <a:bodyPr/>
            <a:lstStyle/>
            <a:p>
              <a:endParaRPr lang="tr-T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884"/>
                </a:lnSpc>
              </a:pPr>
              <a:endParaRPr/>
            </a:p>
          </p:txBody>
        </p:sp>
      </p:grpSp>
      <p:sp>
        <p:nvSpPr>
          <p:cNvPr id="8" name="Freeform 8"/>
          <p:cNvSpPr/>
          <p:nvPr/>
        </p:nvSpPr>
        <p:spPr>
          <a:xfrm>
            <a:off x="-2799132" y="8921827"/>
            <a:ext cx="4083939" cy="4114800"/>
          </a:xfrm>
          <a:custGeom>
            <a:avLst/>
            <a:gdLst/>
            <a:ahLst/>
            <a:cxnLst/>
            <a:rect l="l" t="t" r="r" b="b"/>
            <a:pathLst>
              <a:path w="4083939" h="4114800">
                <a:moveTo>
                  <a:pt x="0" y="0"/>
                </a:moveTo>
                <a:lnTo>
                  <a:pt x="4083939" y="0"/>
                </a:lnTo>
                <a:lnTo>
                  <a:pt x="408393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9" name="TextBox 9"/>
          <p:cNvSpPr txBox="1"/>
          <p:nvPr/>
        </p:nvSpPr>
        <p:spPr>
          <a:xfrm>
            <a:off x="2274208" y="413237"/>
            <a:ext cx="13315197" cy="801657"/>
          </a:xfrm>
          <a:prstGeom prst="rect">
            <a:avLst/>
          </a:prstGeom>
        </p:spPr>
        <p:txBody>
          <a:bodyPr lIns="0" tIns="0" rIns="0" bIns="0" rtlCol="0" anchor="t">
            <a:spAutoFit/>
          </a:bodyPr>
          <a:lstStyle/>
          <a:p>
            <a:pPr>
              <a:lnSpc>
                <a:spcPts val="6399"/>
              </a:lnSpc>
            </a:pPr>
            <a:r>
              <a:rPr lang="en-US" sz="4922">
                <a:solidFill>
                  <a:srgbClr val="9803A4"/>
                </a:solidFill>
                <a:latin typeface="Now Bold"/>
              </a:rPr>
              <a:t>Dijital Varlık ve Sosyal Medya Stratejileri</a:t>
            </a:r>
          </a:p>
        </p:txBody>
      </p:sp>
      <p:sp>
        <p:nvSpPr>
          <p:cNvPr id="10" name="TextBox 10"/>
          <p:cNvSpPr txBox="1"/>
          <p:nvPr/>
        </p:nvSpPr>
        <p:spPr>
          <a:xfrm>
            <a:off x="279391" y="1414688"/>
            <a:ext cx="18243493" cy="4135524"/>
          </a:xfrm>
          <a:prstGeom prst="rect">
            <a:avLst/>
          </a:prstGeom>
        </p:spPr>
        <p:txBody>
          <a:bodyPr lIns="0" tIns="0" rIns="0" bIns="0" rtlCol="0" anchor="t">
            <a:spAutoFit/>
          </a:bodyPr>
          <a:lstStyle/>
          <a:p>
            <a:pPr>
              <a:lnSpc>
                <a:spcPts val="3639"/>
              </a:lnSpc>
            </a:pPr>
            <a:r>
              <a:rPr lang="en-US" sz="2799">
                <a:solidFill>
                  <a:srgbClr val="000000"/>
                </a:solidFill>
                <a:latin typeface="Now Bold"/>
              </a:rPr>
              <a:t>Mobil Uygulama ve Web Sitesi:</a:t>
            </a:r>
            <a:r>
              <a:rPr lang="en-US" sz="2799">
                <a:solidFill>
                  <a:srgbClr val="000000"/>
                </a:solidFill>
                <a:latin typeface="Now"/>
              </a:rPr>
              <a:t> ÇiçekSepeti, kullanıcılar için kullanıcı dostu bir mobil uygulama ve web sitesi sunar.</a:t>
            </a:r>
          </a:p>
          <a:p>
            <a:pPr>
              <a:lnSpc>
                <a:spcPts val="3639"/>
              </a:lnSpc>
            </a:pPr>
            <a:r>
              <a:rPr lang="en-US" sz="2799">
                <a:solidFill>
                  <a:srgbClr val="000000"/>
                </a:solidFill>
                <a:latin typeface="Now Bold"/>
              </a:rPr>
              <a:t>Etkili Arama Motoru Optimizasyonu (SEO):</a:t>
            </a:r>
            <a:r>
              <a:rPr lang="en-US" sz="2799">
                <a:solidFill>
                  <a:srgbClr val="000000"/>
                </a:solidFill>
                <a:latin typeface="Now"/>
              </a:rPr>
              <a:t> ÇiçekSepeti, arama motorlarında üst sıralarda görünmek için etkili SEO stratejileri kullanır. </a:t>
            </a:r>
          </a:p>
          <a:p>
            <a:pPr>
              <a:lnSpc>
                <a:spcPts val="3639"/>
              </a:lnSpc>
            </a:pPr>
            <a:r>
              <a:rPr lang="en-US" sz="2799">
                <a:solidFill>
                  <a:srgbClr val="000000"/>
                </a:solidFill>
                <a:latin typeface="Now Bold"/>
              </a:rPr>
              <a:t>Hedefli Dijital Reklam Kampanyaları:</a:t>
            </a:r>
            <a:r>
              <a:rPr lang="en-US" sz="2799">
                <a:solidFill>
                  <a:srgbClr val="000000"/>
                </a:solidFill>
                <a:latin typeface="Now"/>
              </a:rPr>
              <a:t> ÇiçekSepeti, Google Ads gibi platformlar aracılığıyla hedefli reklam kampanyaları yürütür. Özellikle özel günlerde, Sevgililer Günü gibi dönemlerde, hedef kitlenin dikkatini çekmek için dijital reklamlar kullanır.</a:t>
            </a:r>
          </a:p>
          <a:p>
            <a:pPr>
              <a:lnSpc>
                <a:spcPts val="3639"/>
              </a:lnSpc>
            </a:pPr>
            <a:r>
              <a:rPr lang="en-US" sz="2799">
                <a:solidFill>
                  <a:srgbClr val="000000"/>
                </a:solidFill>
                <a:latin typeface="Now Bold"/>
              </a:rPr>
              <a:t>Sosyal Medya Etkileşimi: </a:t>
            </a:r>
            <a:r>
              <a:rPr lang="en-US" sz="2799">
                <a:solidFill>
                  <a:srgbClr val="000000"/>
                </a:solidFill>
                <a:latin typeface="Now"/>
              </a:rPr>
              <a:t>ÇiçekSepeti, aktif bir şekilde sosyal medya platformlarında varlık gösterir ve etkileşimi artırmak için çeşitli içerikler paylaşır.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2175</Words>
  <Application>Microsoft Office PowerPoint</Application>
  <PresentationFormat>Custom</PresentationFormat>
  <Paragraphs>224</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Alyssum</vt:lpstr>
      <vt:lpstr>Now</vt:lpstr>
      <vt:lpstr>Calibri</vt:lpstr>
      <vt:lpstr>Now Semi-Bold</vt:lpstr>
      <vt:lpstr>Arial</vt:lpstr>
      <vt:lpstr>DejaVu Serif Bold</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Hangi Sosyal Medya Yönetim Programlarını Kullanıyoruz?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Gifthink Proje Sunumu</dc:title>
  <cp:lastModifiedBy>safa can çolak</cp:lastModifiedBy>
  <cp:revision>1</cp:revision>
  <dcterms:created xsi:type="dcterms:W3CDTF">2006-08-16T00:00:00Z</dcterms:created>
  <dcterms:modified xsi:type="dcterms:W3CDTF">2023-10-11T17:31:41Z</dcterms:modified>
  <dc:identifier>DAFwwx_B69E</dc:identifier>
</cp:coreProperties>
</file>